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8" r:id="rId24"/>
    <p:sldId id="324" r:id="rId25"/>
    <p:sldId id="325" r:id="rId26"/>
    <p:sldId id="326" r:id="rId27"/>
    <p:sldId id="327" r:id="rId28"/>
    <p:sldId id="264" r:id="rId29"/>
    <p:sldId id="289" r:id="rId30"/>
    <p:sldId id="290" r:id="rId31"/>
    <p:sldId id="291" r:id="rId32"/>
    <p:sldId id="265" r:id="rId33"/>
    <p:sldId id="292" r:id="rId34"/>
    <p:sldId id="266" r:id="rId35"/>
    <p:sldId id="293" r:id="rId36"/>
    <p:sldId id="294" r:id="rId37"/>
    <p:sldId id="295" r:id="rId38"/>
    <p:sldId id="267" r:id="rId39"/>
    <p:sldId id="296" r:id="rId40"/>
    <p:sldId id="298" r:id="rId41"/>
    <p:sldId id="297" r:id="rId42"/>
    <p:sldId id="299" r:id="rId43"/>
    <p:sldId id="300" r:id="rId44"/>
    <p:sldId id="301" r:id="rId45"/>
    <p:sldId id="26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379"/>
    <a:srgbClr val="76C4AF"/>
    <a:srgbClr val="F28E33"/>
    <a:srgbClr val="FFD26E"/>
    <a:srgbClr val="8089C2"/>
    <a:srgbClr val="2CA2CF"/>
    <a:srgbClr val="1465AA"/>
    <a:srgbClr val="D3535A"/>
    <a:srgbClr val="B07866"/>
    <a:srgbClr val="FBB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 autoAdjust="0"/>
    <p:restoredTop sz="94624"/>
  </p:normalViewPr>
  <p:slideViewPr>
    <p:cSldViewPr snapToGrid="0">
      <p:cViewPr>
        <p:scale>
          <a:sx n="50" d="100"/>
          <a:sy n="50" d="100"/>
        </p:scale>
        <p:origin x="-193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2B7AD-01EC-4DAB-AB0E-4E57B72A5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1C953F-C1B3-4945-A3CA-2E87BF3EB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1467C-2E9F-4B1D-80E7-16B97E0F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72A08-10DB-402D-B47E-2E83E135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FAD4CA-E8ED-4E05-9EA9-73BF1423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1D8C3-7D75-441F-8611-FEC45C37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5D444D-1FE8-4AB4-8655-C210C947C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08BF61-9AA2-4058-BCCC-FFB43493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0DE255-0096-45ED-9CA6-EC70C535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FE1CA6-C1BE-435F-AB85-B6FCF73E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8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0129EF-277B-4073-9D52-5565949A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09CCB2-B67E-43F2-8AA8-73307358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C7FC15-1951-4882-A64F-1302230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4E6F83-BBE8-4555-9B62-E874E7DB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300687-6D43-433A-996D-66F5B3BC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D31EB-D168-4C74-8C31-E1676D6B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8C464A-C555-4582-94A8-32A3CD61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E5D42F-EBC4-49F9-B324-E2954EC3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729EA5-BE6D-41AB-AEFD-1A6CA043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CD0875-2EF0-42B4-8BBE-89B0AD48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5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1FAA9-FCA9-4881-8253-2AF21918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415EE6-9B81-4635-A588-721EB596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357860-615C-4C49-B8AB-67B34424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1C0B5-48A1-4ED9-A839-F7AE96B8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29135D-1554-45E5-835B-F6C9B5C5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6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504EC-6D56-4858-9A59-0BE85FA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07303C-CD24-47AB-9279-58799CA1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C56B50-C01B-47A4-A99E-E12DB3D17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0DB08C-4755-43B6-81F5-C7EB5A19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B2F907-3533-41E1-970D-2478C0A2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B07872-0F25-4A4F-BD2C-92F328BA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3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B185D-B3A6-469C-87CF-176F99F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B5C12C-76BD-44D3-BF34-8EA46EE1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E3A80F-6630-40DA-8BC8-0ACA79C21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98B75A-53B4-480F-B21B-0E3B7FABF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50BEF4-5132-4551-B048-13A8FF73A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CE18F9-00CC-455E-B80C-B105FF94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AC134C-98DA-4DF0-98F1-B241A7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BB12F9B-6C5E-46A4-84BD-41B49BA9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33ED56-F45A-4B8A-B2DD-36DEB825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DDED1C3-D384-490E-8303-268E2055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4FF57D-4FB4-4164-9004-86BFDD39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1EBA23-D0C2-404D-89A0-ED68CB90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740354-273E-45ED-894F-7BB87926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F5696F-F559-4B31-BC37-C9EC977F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7595A0-8E95-45B2-8921-45A53685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229FB-4A0B-44B2-B836-050B1AA3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2C5206-E8E7-4C40-8E3B-6529EC08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B8B2C9-47F0-4FDD-85C1-2EBE6D220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2511AE-89A5-4BB3-BF88-0BC96E72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053673-EA1B-4E42-A406-C5F7EC8A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A70908-1DC1-472F-B829-DA7D811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4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DF37C-D1CF-43B8-A9E3-2065E903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F970C5-A7EC-4C44-839D-9F6CCACAD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2323C7-A1E4-4E4A-8622-70B9C9F5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233117-0582-4533-8EB8-182FB7D2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D97260-9271-42B4-BFD4-EB5F6D35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BF42EC-8722-4A31-9423-15FCDABB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ABB7D-8D80-459E-A28F-C34C98A6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96956D-F9E3-4C0C-9B66-04C59038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BF725C-0772-4E07-BD34-B3F2127EC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8D29-B224-40E6-B619-A16254EC7413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3AA48-33E1-4CD1-B212-9A4D9B14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55EC57-1F8E-4000-9F09-E0EB29A97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AA84-F3C5-41A7-BA40-698ECE3F4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1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jpe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9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C5E3F8-7E8F-4F7A-92E9-278C6289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68A3A5-AB2D-4704-8A42-52668692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3" y="882976"/>
            <a:ext cx="10416413" cy="534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D4C95C-4F6E-4D83-951A-61FDD76DE118}"/>
              </a:ext>
            </a:extLst>
          </p:cNvPr>
          <p:cNvSpPr txBox="1"/>
          <p:nvPr/>
        </p:nvSpPr>
        <p:spPr>
          <a:xfrm rot="21120497">
            <a:off x="3206712" y="2954011"/>
            <a:ext cx="697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ТИМБИЛДИНГ</a:t>
            </a:r>
          </a:p>
        </p:txBody>
      </p:sp>
    </p:spTree>
    <p:extLst>
      <p:ext uri="{BB962C8B-B14F-4D97-AF65-F5344CB8AC3E}">
        <p14:creationId xmlns:p14="http://schemas.microsoft.com/office/powerpoint/2010/main" val="396701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501774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2.</a:t>
            </a:r>
            <a:r>
              <a:rPr lang="en-US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2. </a:t>
            </a:r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КВЕСТ «ЗАЖИГАЙ»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66378"/>
            <a:ext cx="11394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«Зажигай»  - новый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с использованием световых кубов. Участники должны добыть уникальные «провода», с помощью которых можно соединить  световые кубы и в финале их зажечь.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Сложность  заключается в том,  что кубы могут быть подвешены на высоту до 6 метров. Командам необходимо выбрать героев, которые залезут на вершину с помощью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альпинистского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снаряжения, чтобы  «Зажечь» наш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темное время суток финал смотрится ярче!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20 – 100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2.5 часа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3DB79F-90C5-4AA3-8521-0B014E403491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87" b="28173"/>
          <a:stretch/>
        </p:blipFill>
        <p:spPr>
          <a:xfrm>
            <a:off x="184877" y="150912"/>
            <a:ext cx="3588337" cy="2977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368" y="162587"/>
            <a:ext cx="2224592" cy="2966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73AD8-D37B-4828-90FA-6F619CEC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093" y="2575543"/>
            <a:ext cx="1228300" cy="132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2" b="8351"/>
          <a:stretch/>
        </p:blipFill>
        <p:spPr>
          <a:xfrm>
            <a:off x="3989620" y="162587"/>
            <a:ext cx="5533255" cy="29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73830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2.</a:t>
            </a:r>
            <a:r>
              <a:rPr lang="en-US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3. </a:t>
            </a:r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ФОТО КВЕСТ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66378"/>
            <a:ext cx="11133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Классический формат  корпоративного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квеста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Участники делятся на команды. За выполнения задания команда получает фото - подсказки, которые «ведут» наших участников по различным уголкам  территории площадки.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Финал можно сделать как соревновательным, так и объединяющим. 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Данный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можно дополнить </a:t>
            </a:r>
            <a:r>
              <a:rPr lang="en-US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QR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-кодам.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15 – 300 участников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2.5- 3 часа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3DB79F-90C5-4AA3-8521-0B014E403491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8" y="143730"/>
            <a:ext cx="4083912" cy="299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409" y="133817"/>
            <a:ext cx="4275711" cy="2994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73AD8-D37B-4828-90FA-6F619CEC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093" y="2575543"/>
            <a:ext cx="1228300" cy="1322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26"/>
          <a:stretch/>
        </p:blipFill>
        <p:spPr>
          <a:xfrm>
            <a:off x="4384385" y="133818"/>
            <a:ext cx="3220613" cy="30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94690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2.</a:t>
            </a:r>
            <a:r>
              <a:rPr lang="en-US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4. </a:t>
            </a:r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ГОРОДСКОЙ КВЕСТ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66378"/>
            <a:ext cx="10879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Тимбилдинг «Городской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» – один из увлекательных форматов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командообразующего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мероприятия, которое не только сплотит коллектив, но и проверит участников на знание истории, умение ориентироваться в «городских джунглях» без навигатора и способность разгадывать ребусы и загадки.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Интересная легенда и необычные задания вовлекают участников в игру и держат в напряжении до самого финала.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Все маршруты разрабатываются индивидуально под запрос.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10 – 150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от 45 – 180 минут.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3DB79F-90C5-4AA3-8521-0B014E403491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80" y="133348"/>
            <a:ext cx="3310576" cy="299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55" y="133819"/>
            <a:ext cx="3427067" cy="2994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73AD8-D37B-4828-90FA-6F619CEC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093" y="2575543"/>
            <a:ext cx="1228300" cy="1322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172" y="133819"/>
            <a:ext cx="3887626" cy="29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571295"/>
            <a:ext cx="458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СПОРТИВНЫЙ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7" y="4156070"/>
            <a:ext cx="9468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этой программе мы собрали самые динамичные спортивные программы. Мы много знаем о корпоративном спорте и готовы стать вашим подрядчиком по организации  вашего спортивного события.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Мы подготовили для Вас следующие концепции: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Олимпийские игры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Спартакиада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Большие гонки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Зарница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Эстафета</a:t>
            </a:r>
          </a:p>
          <a:p>
            <a:pPr lvl="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Нормы ГТО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14300"/>
            <a:ext cx="11822244" cy="30043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26513" y="3426718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3.1.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ОЛИМПИЙСКИЕ ИГРЫ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26513" y="3868322"/>
            <a:ext cx="11538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«Олимпийские Игры» - масштабное спортивное событие для большой компании. В рамках программы:</a:t>
            </a:r>
          </a:p>
          <a:p>
            <a:pPr marL="171450" lvl="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Разработка уникального сценарного плана мероприятия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Организация уникальных церемоний открытия и закрытия Игр (организация выступления артистов, автограф сессия известных спортсменов, </a:t>
            </a:r>
            <a:r>
              <a:rPr lang="en-US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wow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шоу)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Программа для болельщиков (подготовка корпоративной спортивной формы атрибутики, развлекательная программа, детская зона (в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случае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необходимости)</a:t>
            </a:r>
          </a:p>
          <a:p>
            <a:pPr marL="171450" lvl="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Подготовка игр (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регистрация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спортсменов и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встреча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гостей,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составление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турнирных сеток, подготовка спортивного инвентаря, сбор профессиональных судей по всем видам спорта, подготовка кубков и медалей победителям, заказ скорой помощи и других служб )</a:t>
            </a:r>
          </a:p>
          <a:p>
            <a:pPr marL="171450" lvl="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кейтеринга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Организация видео / фото </a:t>
            </a:r>
            <a:r>
              <a:rPr lang="mr-IN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–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съёмки, прямые трансляции</a:t>
            </a:r>
          </a:p>
          <a:p>
            <a:pPr marL="171450" lvl="0" indent="-171450" algn="just">
              <a:buFont typeface="Wingdings" charset="2"/>
              <a:buChar char="§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Логистические решения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  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Количество участников от 200 – 3 000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от  1 -  3 дней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76" y="124168"/>
            <a:ext cx="4552833" cy="30352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3"/>
          <a:stretch/>
        </p:blipFill>
        <p:spPr>
          <a:xfrm>
            <a:off x="184879" y="113715"/>
            <a:ext cx="4240717" cy="307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r="20694"/>
          <a:stretch/>
        </p:blipFill>
        <p:spPr>
          <a:xfrm>
            <a:off x="4601833" y="113653"/>
            <a:ext cx="2669996" cy="30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30846" y="3429000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3.2.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СПАРТАКИАДА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41945" y="3993215"/>
            <a:ext cx="11497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Как правило, соревнования делятся на две условные категории.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1 категория:</a:t>
            </a:r>
            <a:r>
              <a:rPr lang="en-US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Футбол, Волейбол, Хоккей, Керлинг, Эстафеты и др.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2 категория.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Индивидуальные или парные соревнования :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Настольный теннис, </a:t>
            </a:r>
            <a:r>
              <a:rPr lang="ru-RU" sz="1200" dirty="0" err="1" smtClean="0">
                <a:solidFill>
                  <a:srgbClr val="576379"/>
                </a:solidFill>
                <a:latin typeface="Century Gothic" panose="020B0502020202020204" pitchFamily="34" charset="0"/>
              </a:rPr>
              <a:t>Петанк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Настольные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игры (шашки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, шахматы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, крестики-нолики, морской бой и т.п.), </a:t>
            </a:r>
            <a:r>
              <a:rPr lang="ru-RU" sz="1200" dirty="0" err="1" smtClean="0">
                <a:solidFill>
                  <a:srgbClr val="576379"/>
                </a:solidFill>
                <a:latin typeface="Century Gothic" panose="020B0502020202020204" pitchFamily="34" charset="0"/>
              </a:rPr>
              <a:t>Дартс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ир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, Точный гол, Силомер, Полоса препятствий, Городки, Родео и др.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Задача создать дружескую спортивную атмосферу, чтобы любой гость праздника нашел тот вид спорта, который был ему по душе.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Все дисциплины согласуются заранее с Заказчиком.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100 – 1 000 человек.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 2- 4 часов.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28831"/>
          <a:stretch/>
        </p:blipFill>
        <p:spPr>
          <a:xfrm>
            <a:off x="184878" y="125546"/>
            <a:ext cx="3323540" cy="305217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4066"/>
          <a:stretch/>
        </p:blipFill>
        <p:spPr>
          <a:xfrm>
            <a:off x="3614713" y="125546"/>
            <a:ext cx="4166795" cy="305217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/>
          <a:stretch/>
        </p:blipFill>
        <p:spPr>
          <a:xfrm>
            <a:off x="7887803" y="125546"/>
            <a:ext cx="4108807" cy="3052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1945" y="3436712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3.3.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БОЛЬШИЕ ГОНКИ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41945" y="4024498"/>
            <a:ext cx="1149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ходе игры участники соревнуются  друг с другом за атрибуты к своим транспортным средствам, а наше «Конструкторское бюро», разработавшее специальные корпоративные повозки для соревнований, поможет им в этом. Помимо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разнообразных 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эстафет и заданий, гостям предстоит собрать свои собственные повозки для финального заезда.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Проявить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свою креативность,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чтобы украсить их,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превратив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 в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неповторимый гоночный болид с последующей презентацией своего детища.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финале мероприятия – головокружительные гонки, а по окончанию финальной эстафеты - чествование победителей !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20 – 150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2.5-3 часа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8" y="122720"/>
            <a:ext cx="4672130" cy="3025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4370"/>
          <a:stretch/>
        </p:blipFill>
        <p:spPr>
          <a:xfrm>
            <a:off x="7129904" y="121727"/>
            <a:ext cx="4877215" cy="3026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64" y="121727"/>
            <a:ext cx="2020784" cy="3031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7" y="3471953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3.4.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ЗАРНИЦА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7" y="3976618"/>
            <a:ext cx="11497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«Зарница»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– ролевая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игра, в которой использованы элементы «военизации», с целью сплочения команды, приобретения навыков поведения в </a:t>
            </a:r>
            <a:r>
              <a:rPr lang="ru-RU" sz="1200" dirty="0" err="1" smtClean="0">
                <a:solidFill>
                  <a:srgbClr val="576379"/>
                </a:solidFill>
                <a:latin typeface="Century Gothic" panose="020B0502020202020204" pitchFamily="34" charset="0"/>
              </a:rPr>
              <a:t>экстримальной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ситуации.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Пример программы:</a:t>
            </a:r>
          </a:p>
          <a:p>
            <a:pPr marL="171450" indent="-171450" algn="just">
              <a:buFont typeface="Wingdings" charset="2"/>
              <a:buChar char="ü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Вводные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Боевые листки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Полоса препятствий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Постройка лагеря (если мероприятие 2х дневное)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Творческое дело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Зарница может стать неотъемлемой частью похода или туристического слета. А вечерние песни у костра запомниться на долго!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 от 3 часов до 3 дней.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30 до 200 человек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38" r="10574" b="10602"/>
          <a:stretch/>
        </p:blipFill>
        <p:spPr>
          <a:xfrm>
            <a:off x="184877" y="133230"/>
            <a:ext cx="2402167" cy="3016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5" y="133372"/>
            <a:ext cx="4529134" cy="30191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415" y="133230"/>
            <a:ext cx="4524498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1945" y="3489262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3.5.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ЭСТАФЕТА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41945" y="4003478"/>
            <a:ext cx="1149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Динамичная и яркая эстафета  станет отличным дополнением вашего события!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Цель мероприятия -  веселое времяпровождение, создание ситуации успеха для каждого из участников, яркие эмоции.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Эстафета состоит из различных элементов. Для участия  и выигрыша не обязательно иметь золотой значок «ГТО»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  <a:sym typeface="Wingdings"/>
              </a:rPr>
              <a:t>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Мы составим программу, исходя из количества гостей праздника, где даже дети могут принять участвовать и принести баллы своей команде!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до 1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30 – 100 человек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8" b="9559"/>
          <a:stretch/>
        </p:blipFill>
        <p:spPr>
          <a:xfrm>
            <a:off x="185702" y="134462"/>
            <a:ext cx="2454422" cy="3021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5" y="134462"/>
            <a:ext cx="4529134" cy="3016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26" y="142499"/>
            <a:ext cx="4524498" cy="30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4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1791" y="3473668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3.6. </a:t>
            </a:r>
            <a:r>
              <a:rPr lang="ru-RU" sz="2400" b="1" dirty="0">
                <a:solidFill>
                  <a:srgbClr val="76C4AF"/>
                </a:solidFill>
                <a:latin typeface="Century Gothic" panose="020B0502020202020204" pitchFamily="34" charset="0"/>
              </a:rPr>
              <a:t>НОРМЫ ГТО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41945" y="4035014"/>
            <a:ext cx="11497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Как Вы уже знаете, наш президент предложил сдавать всем новые нормы ГТО с нормативами для офисных работников и вручать им за это дополнительные дни к отпуску.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Мы пошли дальше и упростили нормы, сделав их шуточными, а некоторые совсем неспортивными.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Мы предлагаем 10 соревнований, где лучшие спортсмены получат призы, а все участники – значки «ГТО»!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1.5 -2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150 человек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0"/>
          <a:stretch/>
        </p:blipFill>
        <p:spPr>
          <a:xfrm>
            <a:off x="7029453" y="137549"/>
            <a:ext cx="4972812" cy="30138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50029C-D0F9-47FC-ADE5-02378943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043" y="2575543"/>
            <a:ext cx="1296537" cy="1322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80" y="137550"/>
            <a:ext cx="4514799" cy="3013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54" y="137549"/>
            <a:ext cx="2012121" cy="30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5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188969"/>
            <a:ext cx="11822242" cy="66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225BD2-5353-4B1E-86A4-02EF6F35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92"/>
          <a:stretch/>
        </p:blipFill>
        <p:spPr>
          <a:xfrm>
            <a:off x="-17589" y="1469036"/>
            <a:ext cx="12209589" cy="5398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17AF35-D8CB-4354-957A-570935C07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385" y="881774"/>
            <a:ext cx="509666" cy="492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89204F-DD7D-43E6-BA66-92E80E454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6"/>
          <a:stretch/>
        </p:blipFill>
        <p:spPr>
          <a:xfrm>
            <a:off x="6292022" y="844578"/>
            <a:ext cx="609084" cy="588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5C7154-3B70-4B1A-81BD-734728FC4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274" y="2455681"/>
            <a:ext cx="514037" cy="4927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B6CBF0-62C1-42D0-B1BA-D2D7AE9E1D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539" y="1373910"/>
            <a:ext cx="745146" cy="7204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1F1BC8-D5CB-4FDA-9735-8ED29988CF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917812" y="2749104"/>
            <a:ext cx="509666" cy="4927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DB98B64-E865-4AA7-98C4-ECF6E3DC3E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184"/>
          <a:stretch/>
        </p:blipFill>
        <p:spPr>
          <a:xfrm>
            <a:off x="7627606" y="2702070"/>
            <a:ext cx="509666" cy="5183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B94FC66-B457-458C-A640-D9396357FE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1086" y="539262"/>
            <a:ext cx="609084" cy="5889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9EFD2A-9BA6-43BB-99CA-A56FDE80D6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65"/>
          <a:stretch/>
        </p:blipFill>
        <p:spPr>
          <a:xfrm>
            <a:off x="7127631" y="1620940"/>
            <a:ext cx="781208" cy="72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532263" y="635385"/>
            <a:ext cx="458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ВСТУПЛЕНИЕ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546977" y="1793574"/>
            <a:ext cx="534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Друзья, в этой презентации мы представили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тимбилдинги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, которые стали нашей  «классикой», а также новые уникальные программы.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Презентация разбита на 8 разделов, в каждом из которых отражено описание программ. По запросу мы готовы направить подробную программу тимбилдинга.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С удовольствием обсудим за чашечкой кофе ваше мероприятие, чтобы сделать классный совместный проект, который поможет решить задачи вашего бизнеса и даст максимальный эффект!</a:t>
            </a:r>
          </a:p>
        </p:txBody>
      </p:sp>
    </p:spTree>
    <p:extLst>
      <p:ext uri="{BB962C8B-B14F-4D97-AF65-F5344CB8AC3E}">
        <p14:creationId xmlns:p14="http://schemas.microsoft.com/office/powerpoint/2010/main" val="1006622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405757"/>
            <a:ext cx="458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КЛАССИЧЕСКИЙ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836700" y="3943267"/>
            <a:ext cx="9764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Здесь собраны, по нашему опыту, самые популярные программы тимбилдинга за последние 12 лет.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Вашему вниманию следующие программы: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Веревочный курс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Форт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Боярд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Остров Сокровищ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Формула Успеха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Будь Готов (пионерия)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Индейская деревня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Русский тимбилдинг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41567"/>
            <a:ext cx="11822242" cy="3034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81601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4.1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ВЕРЕВОЧНЫЙ КУРС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48367"/>
            <a:ext cx="1121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При подготовке курсе обязательна встреча в офисе с Заказчиком, на которой формируем цели и задачи данного тренинга.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Также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большим фактором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является выбор площадки. Для такого тренинга важно, чтобы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ни кто и ни что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отвлекало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наших героев от выполнения поставленной задачи, тогда участникам будет легче сосредоточиться и довериться коллективу.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Если всё факторы были соблюдены правильно, результат после таких тренингов очень высокий.  «Веревочный курс» - это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помощь </a:t>
            </a:r>
            <a:r>
              <a:rPr lang="en-US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HR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для построение командной работы. Только тренированный коллектив способен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решать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сложные и порой не выполнимые задачи.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до 5 </a:t>
            </a:r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часов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150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40"/>
          <a:stretch/>
        </p:blipFill>
        <p:spPr>
          <a:xfrm>
            <a:off x="184880" y="173421"/>
            <a:ext cx="4051509" cy="2975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38" y="173421"/>
            <a:ext cx="4474788" cy="2980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75" y="159802"/>
            <a:ext cx="2989245" cy="29892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ТА\ДВА СОЛНЦА\000 - СЧЕТА\2018 - Выполненные\Счет №047-18 - СОГ 3 (ФБ - Гелиопарк Талассо 15.11.18)\HELIOPARK Thalasso - 15-11-18\IMG_57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4880" y="173036"/>
            <a:ext cx="3848667" cy="2945744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84230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2.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ФОРД</a:t>
            </a:r>
            <a:r>
              <a:rPr lang="ru-RU" sz="24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БОЯРД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15971"/>
            <a:ext cx="11215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 самый популярный тимбилдинг  за последние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несколько лет, по мотивам одноименной игры!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Если вам интересно играть и выигрывать, преодолевать препятствия – это приключение для Вас!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первой половине игры добываем подсказки для кодового слова, открывающего вход в Сокровищницу, но это ещё не победа!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Для того, чтобы забрать богатство, нужно время. Драгоценные минуты участники соберут, пройдя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задания, во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второй части игры.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Взятие Сокровищницы будет происходить по очереди. Сначала команда должна представить своё кодовое слово.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Если оно правильное, то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Сокровищницу  начнут сыпаться монеты, которые нужно забрать, как можно больше, за то количество времени, которое заработала команда.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Финал игры может быть как объединяющим, так и соревновательным. 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Выбор за Вами.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Концепция может быть организована в стандартной версии с одним Мастером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игры,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так и в расширенной версии </a:t>
            </a:r>
            <a:r>
              <a:rPr lang="en-US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VIP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с пятью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Мастерами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игры и живыми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Мадагаскарскими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тараканами.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Встреча участников со Старцем Фура во всех версиях игры.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человек</a:t>
            </a:r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160" y="173036"/>
            <a:ext cx="3745990" cy="2954065"/>
          </a:xfrm>
          <a:prstGeom prst="rect">
            <a:avLst/>
          </a:prstGeom>
        </p:spPr>
      </p:pic>
      <p:pic>
        <p:nvPicPr>
          <p:cNvPr id="1027" name="Picture 3" descr="D:\РАБОТА\ДВА СОЛНЦА\Purina (Форт - 12.08.17)\IMG-20170812-WA0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21372" y="173036"/>
            <a:ext cx="3749259" cy="2956638"/>
          </a:xfrm>
          <a:prstGeom prst="rect">
            <a:avLst/>
          </a:prstGeom>
          <a:noFill/>
        </p:spPr>
      </p:pic>
      <p:pic>
        <p:nvPicPr>
          <p:cNvPr id="1029" name="Picture 5" descr="http://informatyka.16mb.com/wp-content/uploads/2016/04/%D0%9B%D0%BE%D0%B3%D0%BE%D1%82%D0%B8%D0%BF-%D0%A4%D0%BE%D1%80%D1%82-%D0%91%D0%BE%D1%8F%D1%80%D0%B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8872" y="2325522"/>
            <a:ext cx="1875244" cy="102341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9"/>
          <a:stretch/>
        </p:blipFill>
        <p:spPr>
          <a:xfrm>
            <a:off x="8145516" y="173036"/>
            <a:ext cx="3861606" cy="2960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77921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3. </a:t>
            </a:r>
            <a:r>
              <a:rPr lang="ru-RU" sz="2400" b="1" cap="all" dirty="0">
                <a:solidFill>
                  <a:srgbClr val="D3535A"/>
                </a:solidFill>
                <a:latin typeface="Century Gothic" panose="020B0502020202020204" pitchFamily="34" charset="0"/>
              </a:rPr>
              <a:t>Остров Сокровищ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43267"/>
            <a:ext cx="112156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dirty="0" smtClean="0">
                <a:solidFill>
                  <a:srgbClr val="576379"/>
                </a:solidFill>
                <a:latin typeface="Century Gothic" pitchFamily="34" charset="0"/>
              </a:rPr>
              <a:t>Если Вам не дает покоя слава известных персонажей знаменитой книги Роберта Льюиса Стивенсона, Вы обратились по адресу.</a:t>
            </a:r>
          </a:p>
          <a:p>
            <a:pPr algn="just">
              <a:lnSpc>
                <a:spcPct val="100000"/>
              </a:lnSpc>
            </a:pPr>
            <a:r>
              <a:rPr lang="ru-RU" sz="1200" dirty="0" smtClean="0">
                <a:solidFill>
                  <a:srgbClr val="576379"/>
                </a:solidFill>
                <a:latin typeface="Century Gothic" pitchFamily="34" charset="0"/>
              </a:rPr>
              <a:t>Ведь только мы поможем Вам очутиться в том месте, где капитан Флинт спрятал свой клад. Да-да, не удивляйтесь клад, все еще на месте и ждет, когда же отважные джентльмены и отчаянные леди доберутся до него. Дух приключений и романтики, царящий над нашим пиратским островом, обязательно захлестнет всех участников. Если вам  интересно играть и выигрывать, преодолевать препятствия и находить выходы из самых запутанных ловушек – это приключение для Вас!</a:t>
            </a:r>
          </a:p>
          <a:p>
            <a:r>
              <a:rPr lang="ru-RU" sz="1200" dirty="0" smtClean="0">
                <a:solidFill>
                  <a:srgbClr val="576379"/>
                </a:solidFill>
                <a:latin typeface="Century Gothic" pitchFamily="34" charset="0"/>
              </a:rPr>
              <a:t>Участникам предстоит раздобыть карту, которая укажет на путь к сундуку с сокровищами. Но это полдела. Сундук заперт на замки, ключи к которым также предстоит найти, пройдя различные пиратские задания и минуя ловушки старых Морских Волков.</a:t>
            </a:r>
          </a:p>
          <a:p>
            <a:r>
              <a:rPr lang="ru-RU" sz="1200" dirty="0" smtClean="0">
                <a:solidFill>
                  <a:srgbClr val="576379"/>
                </a:solidFill>
                <a:latin typeface="Century Gothic" pitchFamily="34" charset="0"/>
                <a:cs typeface="Arial" panose="020B0604020202020204" pitchFamily="34" charset="0"/>
              </a:rPr>
              <a:t>Открыв клад, каждый участник получит на память отличные подарки, хорошее настроение и великолепные фотографии, что, несомненно, поможет взять правильный курс в работе, деловых и личных отношениях внутри всей компании!</a:t>
            </a:r>
          </a:p>
          <a:p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человек</a:t>
            </a:r>
          </a:p>
          <a:p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7242"/>
          <a:stretch/>
        </p:blipFill>
        <p:spPr>
          <a:xfrm>
            <a:off x="184878" y="147144"/>
            <a:ext cx="3781860" cy="3000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/>
          <a:stretch/>
        </p:blipFill>
        <p:spPr>
          <a:xfrm>
            <a:off x="4109576" y="169946"/>
            <a:ext cx="3912056" cy="2967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6170"/>
          <a:stretch/>
        </p:blipFill>
        <p:spPr>
          <a:xfrm>
            <a:off x="8188339" y="169946"/>
            <a:ext cx="3818781" cy="2967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69648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ФОРМУЛА УСПЕХА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43267"/>
            <a:ext cx="11215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Данная игра специально разработана, чтобы открыть формулу успеха именно для Вашего коллектива.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Пройдя через различные испытания, направленные на сплочённую работу, команды соберут ингредиенты и получат свою неповторимую формулу в виде прекрасной картины.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Ценность картины заключается в том, что она украшена именами участников, ведь именно они и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есть,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самые,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неповторимые ингредиенты, от успеха которых целиком и полностью зависит успех общего дела. Картина может стать достойным украшением на стене Вашего офиса и служить замечательным напоминанием в течение года о том, что всё в наших руках.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Концепция мероприятие может также проходить в формате банкета.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3" name="Picture 1" descr="D:\РАБОТА\ДВА СОЛНЦА\РОСТЕЛЕКОМ - Яхонты Таруса 23.11.2017\IMG_20171124_1655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30907" y="123826"/>
            <a:ext cx="4176215" cy="3015160"/>
          </a:xfrm>
          <a:prstGeom prst="rect">
            <a:avLst/>
          </a:prstGeom>
          <a:noFill/>
        </p:spPr>
      </p:pic>
      <p:pic>
        <p:nvPicPr>
          <p:cNvPr id="23554" name="Picture 2" descr="D:\РАБОТА\ДВА СОЛНЦА\РОСТЕЛЕКОМ - Яхонты Таруса 23.11.2017\IMG_20171124_1651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7158" y="133351"/>
            <a:ext cx="3493827" cy="300563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9" r="1987"/>
          <a:stretch/>
        </p:blipFill>
        <p:spPr>
          <a:xfrm>
            <a:off x="184880" y="135348"/>
            <a:ext cx="3903260" cy="30036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49494"/>
            <a:ext cx="51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5.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БУДЬ ГОТОВ (ПИОНЕРИЯ)!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95817"/>
            <a:ext cx="1121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Отголоски «Пионерства» коснулись всех. И если кто-то и не был пионером, то уж точно мечтал им стать. У пионеров есть красный галстук, значки, пилотки, барабаны и... пионерские лагеря! Первая влюбленность, дискотеки, новые друзья, кружки и спортивные секции, походы в лес, пионерские костры, песни под гитару и ни с чем несравнимая свобода от учителей и родителей. Предлагаем Вам окунуться в детство и на один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день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стать пионерами! Все участники будут разделены на отряды, получат форму(пилотки и галстуки) и примутся выполнять задания!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первой половине игры отряды научатся или вспомнят: как ставить палатку, какие виды костра существуют, находить азимут и запускать воздушного змея. В финале – делаем «добрые дела». А какие, узнаете в финале «Большой Пионерской Игры»!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8"/>
          <a:stretch/>
        </p:blipFill>
        <p:spPr>
          <a:xfrm>
            <a:off x="202453" y="159530"/>
            <a:ext cx="3997790" cy="29819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349" y="144782"/>
            <a:ext cx="4231771" cy="29819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3" r="19082"/>
          <a:stretch/>
        </p:blipFill>
        <p:spPr>
          <a:xfrm>
            <a:off x="4374612" y="159530"/>
            <a:ext cx="3258500" cy="29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52648"/>
            <a:ext cx="51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6.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ИНДЕЙСКАЯ ДЕРЕВНЯ</a:t>
            </a:r>
            <a:endParaRPr lang="ru-RU" sz="3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43267"/>
            <a:ext cx="1121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Театральный,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красочный формат фанового тимбилдинга.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Только на один день в году между краснокожими и бледнолицыми объявлялось перемирие и только в этот день можно было насладиться всей романтикой Дикого Запада.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этот день никто не стрелял друг в друга, никто не снимал скальпы и на всем Диком Западе царила доброта и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примирение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этот день воины двух племен: индейцы и ковбои собирались на одной огромной поляне для того, чтобы посоревноваться между собой и выявить самых сильных, ловких и умелых.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66" y="168173"/>
            <a:ext cx="4223188" cy="293871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3214" y="179479"/>
            <a:ext cx="3463180" cy="296150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334" y="176332"/>
            <a:ext cx="3860800" cy="29525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92111"/>
            <a:ext cx="51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4.</a:t>
            </a:r>
            <a:r>
              <a:rPr lang="en-US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7. </a:t>
            </a:r>
            <a:r>
              <a:rPr lang="ru-RU" sz="2400" b="1" dirty="0">
                <a:solidFill>
                  <a:srgbClr val="D3535A"/>
                </a:solidFill>
                <a:latin typeface="Century Gothic" panose="020B0502020202020204" pitchFamily="34" charset="0"/>
              </a:rPr>
              <a:t>РУССКИЙ ТИМБИЛДИНГ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37857"/>
            <a:ext cx="11215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Судари и Сударыни! Приглашаем Вас сыграть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 настоящие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русские игры, надеваем лапти, подпоясываемся и вперёд!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Участники делятся на  команды и соревнуются друг с другом, получая за победу поленья для финального костра. </a:t>
            </a:r>
            <a:endParaRPr lang="ru-RU" sz="1200" dirty="0" smtClean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После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состязаний - финальная игра «Казаки-Разбойники».  Все игроки делятся на 2 команды, предварительно проводится инструктаж.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финале собираем общий костёр и устраиваем русскую забаву – прыжки через огонь и, конечно, хороводы!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 итогу всего мероприятия участники получат памятные призы!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2 -2.5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300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7" r="4758"/>
          <a:stretch/>
        </p:blipFill>
        <p:spPr>
          <a:xfrm>
            <a:off x="194165" y="168164"/>
            <a:ext cx="3776740" cy="2979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7" r="13213"/>
          <a:stretch/>
        </p:blipFill>
        <p:spPr>
          <a:xfrm>
            <a:off x="4120051" y="165141"/>
            <a:ext cx="3418710" cy="2982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5"/>
          <a:stretch/>
        </p:blipFill>
        <p:spPr>
          <a:xfrm>
            <a:off x="7662041" y="170922"/>
            <a:ext cx="4335794" cy="29767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B961B-EE28-4E5E-9CCF-BF920324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10419748" y="2573036"/>
            <a:ext cx="1323832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571295"/>
            <a:ext cx="45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КРЕАТИВНЫЙ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7" y="4327520"/>
            <a:ext cx="9136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Этот раздел для тех, кого сложно чем-то удивить,  но всё равно ищет для своего коллектива, что-то удивительное,  неповторимое, запоминающиеся. </a:t>
            </a: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 нашей Мастерской мы постоянно разрабатываем новые программы и хотим Вас познакомить с новыми креативными идеями, надеемся, что это то, что вы искали. </a:t>
            </a:r>
          </a:p>
          <a:p>
            <a:pPr lvl="0"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Папа Мастер</a:t>
            </a:r>
          </a:p>
          <a:p>
            <a:pPr marL="285750" lvl="0" indent="-285750" algn="just">
              <a:buFont typeface="Wingdings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Вредные Советы</a:t>
            </a:r>
          </a:p>
          <a:p>
            <a:pPr marL="285750" lvl="0" indent="-285750" algn="just">
              <a:buFont typeface="Wingdings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Парад Воздушных Змеев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F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9" t="-41182"/>
          <a:stretch/>
        </p:blipFill>
        <p:spPr>
          <a:xfrm>
            <a:off x="79852" y="-1068318"/>
            <a:ext cx="11927267" cy="4163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0C0E3B-D5CA-429F-A8BC-D630A63D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107" y="2573035"/>
            <a:ext cx="1310185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410708" y="3478196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5.1</a:t>
            </a:r>
            <a:r>
              <a:rPr lang="en-US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ПАПА МАСТЕР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6" y="4006389"/>
            <a:ext cx="113958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Этот тимбилдинг не только для мальчиков!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Для этой программы мы разработали более 20 необычных конструкторов из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дерева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 хотим Вас с ними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познакомить.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Наши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конструкторы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- ваши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будущие полезные АРТ-объекты , которые Вы заберете себе в офис, и они будут долго вам напоминать о нашем Креативном тимбилдинге.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Мероприятие может проходить на улице, в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помещении и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даже в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Вашем офисе.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Участники делятся на команды, собирают и декорируют конструкции. После </a:t>
            </a:r>
            <a:r>
              <a:rPr lang="mr-IN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–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презентация своей работы.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Конструктор собирается без инструментов.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10 – 150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2.5 часа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F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80" y="208742"/>
            <a:ext cx="4119101" cy="2902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37" y="219252"/>
            <a:ext cx="4123244" cy="2881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3"/>
          <a:stretch/>
        </p:blipFill>
        <p:spPr>
          <a:xfrm>
            <a:off x="8679556" y="206136"/>
            <a:ext cx="3291063" cy="2883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0C0E3B-D5CA-429F-A8BC-D630A63D3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107" y="2573035"/>
            <a:ext cx="1310185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36987C-D159-4162-8489-3FFDBBB79E5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ACC2ECE-987A-42CD-83FC-5C6ED39F7A3F}"/>
              </a:ext>
            </a:extLst>
          </p:cNvPr>
          <p:cNvCxnSpPr>
            <a:cxnSpLocks/>
          </p:cNvCxnSpPr>
          <p:nvPr/>
        </p:nvCxnSpPr>
        <p:spPr>
          <a:xfrm>
            <a:off x="914141" y="2221031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0951D0C-BCB2-497A-AEBD-FB4BF7BBD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35" y="1702915"/>
            <a:ext cx="1451213" cy="1322835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F510A0E-4BBF-4F74-9857-02FCFCACB09B}"/>
              </a:ext>
            </a:extLst>
          </p:cNvPr>
          <p:cNvCxnSpPr>
            <a:cxnSpLocks/>
          </p:cNvCxnSpPr>
          <p:nvPr/>
        </p:nvCxnSpPr>
        <p:spPr>
          <a:xfrm>
            <a:off x="0" y="4056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B27B0F2-D11D-410F-B201-BED31A46F3C9}"/>
              </a:ext>
            </a:extLst>
          </p:cNvPr>
          <p:cNvCxnSpPr>
            <a:cxnSpLocks/>
          </p:cNvCxnSpPr>
          <p:nvPr/>
        </p:nvCxnSpPr>
        <p:spPr>
          <a:xfrm>
            <a:off x="2422229" y="2221031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29FC19E-3BC4-4260-B56E-6661FB0796DF}"/>
              </a:ext>
            </a:extLst>
          </p:cNvPr>
          <p:cNvCxnSpPr>
            <a:cxnSpLocks/>
          </p:cNvCxnSpPr>
          <p:nvPr/>
        </p:nvCxnSpPr>
        <p:spPr>
          <a:xfrm>
            <a:off x="3930834" y="2226718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DC317AB-62CA-479C-8826-F3419C3E27C1}"/>
              </a:ext>
            </a:extLst>
          </p:cNvPr>
          <p:cNvCxnSpPr>
            <a:cxnSpLocks/>
          </p:cNvCxnSpPr>
          <p:nvPr/>
        </p:nvCxnSpPr>
        <p:spPr>
          <a:xfrm>
            <a:off x="5432379" y="2199422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8A0413F-8558-4174-8F23-28E413D23FC5}"/>
              </a:ext>
            </a:extLst>
          </p:cNvPr>
          <p:cNvCxnSpPr>
            <a:cxnSpLocks/>
          </p:cNvCxnSpPr>
          <p:nvPr/>
        </p:nvCxnSpPr>
        <p:spPr>
          <a:xfrm>
            <a:off x="6972009" y="2199422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AC8BAC8-C719-41A9-A990-3A889734C0C2}"/>
              </a:ext>
            </a:extLst>
          </p:cNvPr>
          <p:cNvCxnSpPr>
            <a:cxnSpLocks/>
          </p:cNvCxnSpPr>
          <p:nvPr/>
        </p:nvCxnSpPr>
        <p:spPr>
          <a:xfrm>
            <a:off x="8456803" y="2221031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F0FD51A-61F0-4C50-BC38-F953BBA9C62D}"/>
              </a:ext>
            </a:extLst>
          </p:cNvPr>
          <p:cNvCxnSpPr>
            <a:cxnSpLocks/>
          </p:cNvCxnSpPr>
          <p:nvPr/>
        </p:nvCxnSpPr>
        <p:spPr>
          <a:xfrm>
            <a:off x="9905988" y="2221031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A9E6EDC-A390-4954-9B08-F61E9B63CA60}"/>
              </a:ext>
            </a:extLst>
          </p:cNvPr>
          <p:cNvCxnSpPr>
            <a:cxnSpLocks/>
          </p:cNvCxnSpPr>
          <p:nvPr/>
        </p:nvCxnSpPr>
        <p:spPr>
          <a:xfrm>
            <a:off x="11411543" y="2199422"/>
            <a:ext cx="0" cy="1835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3F114F-E055-46F0-9F45-2E4627F96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8376" y="1732482"/>
            <a:ext cx="1505791" cy="13069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86E48A-B7C3-4CA3-A12C-069D099AE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359" y="1702914"/>
            <a:ext cx="1228300" cy="1322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FEEB8F-0A85-49B0-AF64-80CEB0BAB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3600" y="1730208"/>
            <a:ext cx="1364776" cy="1322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3E65975-527C-438B-B063-AC252B2F16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140" y="1730208"/>
            <a:ext cx="1419367" cy="1322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DBC6D2-2F2C-4C07-962D-ED49B94014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213" y="1730208"/>
            <a:ext cx="1310185" cy="13228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094BA1-967A-43EA-ADC3-E409472398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26"/>
          <a:stretch/>
        </p:blipFill>
        <p:spPr>
          <a:xfrm>
            <a:off x="4770463" y="1702913"/>
            <a:ext cx="1323832" cy="14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6B97C1-0237-4E61-82D2-BB3EC67EEF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566" y="1702913"/>
            <a:ext cx="1296537" cy="1322835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8FE34190-4E09-45E1-9E72-36A69413BE66}"/>
              </a:ext>
            </a:extLst>
          </p:cNvPr>
          <p:cNvSpPr/>
          <p:nvPr/>
        </p:nvSpPr>
        <p:spPr>
          <a:xfrm>
            <a:off x="539071" y="3680237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3E53DE47-E38A-45C4-AF9E-7C6AC958330A}"/>
              </a:ext>
            </a:extLst>
          </p:cNvPr>
          <p:cNvSpPr/>
          <p:nvPr/>
        </p:nvSpPr>
        <p:spPr>
          <a:xfrm>
            <a:off x="658044" y="3809660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8E3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30A8FFEE-57A7-41AA-B526-630D80D7CC70}"/>
              </a:ext>
            </a:extLst>
          </p:cNvPr>
          <p:cNvSpPr/>
          <p:nvPr/>
        </p:nvSpPr>
        <p:spPr>
          <a:xfrm>
            <a:off x="2052964" y="3680330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D24763B3-3E6E-4B95-AA8A-3F6D689877AB}"/>
              </a:ext>
            </a:extLst>
          </p:cNvPr>
          <p:cNvSpPr/>
          <p:nvPr/>
        </p:nvSpPr>
        <p:spPr>
          <a:xfrm>
            <a:off x="2171937" y="3809753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B078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82570EAC-14AE-4D52-BFCC-E35D20442080}"/>
              </a:ext>
            </a:extLst>
          </p:cNvPr>
          <p:cNvSpPr/>
          <p:nvPr/>
        </p:nvSpPr>
        <p:spPr>
          <a:xfrm>
            <a:off x="3547448" y="3680237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B28A716A-AEC3-4D60-91ED-D866BB716664}"/>
              </a:ext>
            </a:extLst>
          </p:cNvPr>
          <p:cNvSpPr/>
          <p:nvPr/>
        </p:nvSpPr>
        <p:spPr>
          <a:xfrm>
            <a:off x="3666421" y="3809660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6C4AF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A3B6F5C-86E9-47B2-B008-9C84184F77CD}"/>
              </a:ext>
            </a:extLst>
          </p:cNvPr>
          <p:cNvSpPr/>
          <p:nvPr/>
        </p:nvSpPr>
        <p:spPr>
          <a:xfrm>
            <a:off x="5063113" y="3680330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798B1D9D-C762-46C2-B15F-9661A91DA31E}"/>
              </a:ext>
            </a:extLst>
          </p:cNvPr>
          <p:cNvSpPr/>
          <p:nvPr/>
        </p:nvSpPr>
        <p:spPr>
          <a:xfrm>
            <a:off x="5182086" y="3809753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3535A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7DE9D81-B859-4F68-9990-12EC231F7D65}"/>
              </a:ext>
            </a:extLst>
          </p:cNvPr>
          <p:cNvSpPr/>
          <p:nvPr/>
        </p:nvSpPr>
        <p:spPr>
          <a:xfrm>
            <a:off x="6595683" y="3680330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CF628ED3-90CF-4769-AA87-098172C355F3}"/>
              </a:ext>
            </a:extLst>
          </p:cNvPr>
          <p:cNvSpPr/>
          <p:nvPr/>
        </p:nvSpPr>
        <p:spPr>
          <a:xfrm>
            <a:off x="6714656" y="3809753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D26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A7A746F7-D054-42FC-AAA3-89C0C9638248}"/>
              </a:ext>
            </a:extLst>
          </p:cNvPr>
          <p:cNvSpPr/>
          <p:nvPr/>
        </p:nvSpPr>
        <p:spPr>
          <a:xfrm>
            <a:off x="8078641" y="3680237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E5091878-18E8-440E-968A-AD4D32C9145F}"/>
              </a:ext>
            </a:extLst>
          </p:cNvPr>
          <p:cNvSpPr/>
          <p:nvPr/>
        </p:nvSpPr>
        <p:spPr>
          <a:xfrm>
            <a:off x="8197614" y="3809660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465AA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E136061-DC84-4CA6-BA50-B4B2E440E3F4}"/>
              </a:ext>
            </a:extLst>
          </p:cNvPr>
          <p:cNvSpPr/>
          <p:nvPr/>
        </p:nvSpPr>
        <p:spPr>
          <a:xfrm>
            <a:off x="9551921" y="3680330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DE0AE3C-8479-428B-A487-087480BB1694}"/>
              </a:ext>
            </a:extLst>
          </p:cNvPr>
          <p:cNvSpPr/>
          <p:nvPr/>
        </p:nvSpPr>
        <p:spPr>
          <a:xfrm>
            <a:off x="9670894" y="3809753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A2CF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5AAE5B58-B0E2-4FD4-98C8-E41857E0FCB0}"/>
              </a:ext>
            </a:extLst>
          </p:cNvPr>
          <p:cNvSpPr/>
          <p:nvPr/>
        </p:nvSpPr>
        <p:spPr>
          <a:xfrm>
            <a:off x="11040262" y="3682706"/>
            <a:ext cx="752652" cy="752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4E0DF4A3-7EEE-46F7-896A-E45B3FA3E28D}"/>
              </a:ext>
            </a:extLst>
          </p:cNvPr>
          <p:cNvSpPr/>
          <p:nvPr/>
        </p:nvSpPr>
        <p:spPr>
          <a:xfrm>
            <a:off x="11159235" y="3812129"/>
            <a:ext cx="509728" cy="509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89C2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9B23D4D-7AAF-48A3-9C8B-262475017A00}"/>
              </a:ext>
            </a:extLst>
          </p:cNvPr>
          <p:cNvSpPr txBox="1"/>
          <p:nvPr/>
        </p:nvSpPr>
        <p:spPr>
          <a:xfrm>
            <a:off x="188535" y="4816326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Кулинарный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D6287A6-D048-4DD4-8224-882A44131463}"/>
              </a:ext>
            </a:extLst>
          </p:cNvPr>
          <p:cNvSpPr txBox="1"/>
          <p:nvPr/>
        </p:nvSpPr>
        <p:spPr>
          <a:xfrm>
            <a:off x="1676308" y="4811975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Квест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EC4A47-6945-4998-8082-EBCF5F05BA82}"/>
              </a:ext>
            </a:extLst>
          </p:cNvPr>
          <p:cNvSpPr txBox="1"/>
          <p:nvPr/>
        </p:nvSpPr>
        <p:spPr>
          <a:xfrm>
            <a:off x="3198338" y="4806836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Спортивный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9E5F2A5-8E2A-4FB3-BE7C-0803DF43378C}"/>
              </a:ext>
            </a:extLst>
          </p:cNvPr>
          <p:cNvSpPr txBox="1"/>
          <p:nvPr/>
        </p:nvSpPr>
        <p:spPr>
          <a:xfrm>
            <a:off x="4726255" y="4801204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Классический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1275324-1317-438B-AD53-18CB519F5538}"/>
              </a:ext>
            </a:extLst>
          </p:cNvPr>
          <p:cNvSpPr txBox="1"/>
          <p:nvPr/>
        </p:nvSpPr>
        <p:spPr>
          <a:xfrm>
            <a:off x="6260282" y="4797747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Креативный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DBEC432-56CD-48F0-A3BB-1B75F23C43F2}"/>
              </a:ext>
            </a:extLst>
          </p:cNvPr>
          <p:cNvSpPr txBox="1"/>
          <p:nvPr/>
        </p:nvSpPr>
        <p:spPr>
          <a:xfrm>
            <a:off x="7729831" y="4797747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 игры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B2424C-11AA-44A6-A3A3-937E4A3A9E75}"/>
              </a:ext>
            </a:extLst>
          </p:cNvPr>
          <p:cNvSpPr txBox="1"/>
          <p:nvPr/>
        </p:nvSpPr>
        <p:spPr>
          <a:xfrm>
            <a:off x="9194416" y="4804894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Водный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6A8345F-A688-468F-8CB1-8A1059B37411}"/>
              </a:ext>
            </a:extLst>
          </p:cNvPr>
          <p:cNvSpPr txBox="1"/>
          <p:nvPr/>
        </p:nvSpPr>
        <p:spPr>
          <a:xfrm>
            <a:off x="10698825" y="4800158"/>
            <a:ext cx="147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Творческий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71EF057-D0E3-4493-8F8C-20CED172AD64}"/>
              </a:ext>
            </a:extLst>
          </p:cNvPr>
          <p:cNvSpPr/>
          <p:nvPr/>
        </p:nvSpPr>
        <p:spPr>
          <a:xfrm>
            <a:off x="190434" y="5147292"/>
            <a:ext cx="1449314" cy="45719"/>
          </a:xfrm>
          <a:prstGeom prst="rect">
            <a:avLst/>
          </a:prstGeom>
          <a:solidFill>
            <a:srgbClr val="F28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908B6EC-55FC-498D-91FB-2F5EDC99550E}"/>
              </a:ext>
            </a:extLst>
          </p:cNvPr>
          <p:cNvSpPr/>
          <p:nvPr/>
        </p:nvSpPr>
        <p:spPr>
          <a:xfrm>
            <a:off x="1791269" y="5148558"/>
            <a:ext cx="1246401" cy="45719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78FABA31-1065-4B04-BF71-11A918C21D19}"/>
              </a:ext>
            </a:extLst>
          </p:cNvPr>
          <p:cNvSpPr/>
          <p:nvPr/>
        </p:nvSpPr>
        <p:spPr>
          <a:xfrm>
            <a:off x="3241211" y="5143870"/>
            <a:ext cx="1393817" cy="45719"/>
          </a:xfrm>
          <a:prstGeom prst="rect">
            <a:avLst/>
          </a:prstGeom>
          <a:solidFill>
            <a:srgbClr val="76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F594D67-D239-4B0B-8718-AE17A4DFB86E}"/>
              </a:ext>
            </a:extLst>
          </p:cNvPr>
          <p:cNvSpPr/>
          <p:nvPr/>
        </p:nvSpPr>
        <p:spPr>
          <a:xfrm>
            <a:off x="4770463" y="5143584"/>
            <a:ext cx="1359233" cy="45719"/>
          </a:xfrm>
          <a:prstGeom prst="rect">
            <a:avLst/>
          </a:prstGeom>
          <a:solidFill>
            <a:srgbClr val="D3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29939FD0-1A3D-4118-BEEB-6638835CCFFE}"/>
              </a:ext>
            </a:extLst>
          </p:cNvPr>
          <p:cNvSpPr/>
          <p:nvPr/>
        </p:nvSpPr>
        <p:spPr>
          <a:xfrm>
            <a:off x="6278880" y="5143583"/>
            <a:ext cx="1393817" cy="45719"/>
          </a:xfrm>
          <a:prstGeom prst="rect">
            <a:avLst/>
          </a:prstGeom>
          <a:solidFill>
            <a:srgbClr val="FF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3B9E5D9-1C6F-4F52-8654-B0C81E0A3C08}"/>
              </a:ext>
            </a:extLst>
          </p:cNvPr>
          <p:cNvSpPr/>
          <p:nvPr/>
        </p:nvSpPr>
        <p:spPr>
          <a:xfrm>
            <a:off x="7830050" y="5143583"/>
            <a:ext cx="1246401" cy="45719"/>
          </a:xfrm>
          <a:prstGeom prst="rect">
            <a:avLst/>
          </a:prstGeom>
          <a:solidFill>
            <a:srgbClr val="14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620EF0A-4DD3-4CE4-A031-DB000C776A0F}"/>
              </a:ext>
            </a:extLst>
          </p:cNvPr>
          <p:cNvSpPr/>
          <p:nvPr/>
        </p:nvSpPr>
        <p:spPr>
          <a:xfrm>
            <a:off x="9232790" y="5143582"/>
            <a:ext cx="1359233" cy="45719"/>
          </a:xfrm>
          <a:prstGeom prst="rect">
            <a:avLst/>
          </a:prstGeom>
          <a:solidFill>
            <a:srgbClr val="2CA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DBB74BD0-BD80-4912-8C55-6F342C292739}"/>
              </a:ext>
            </a:extLst>
          </p:cNvPr>
          <p:cNvSpPr/>
          <p:nvPr/>
        </p:nvSpPr>
        <p:spPr>
          <a:xfrm>
            <a:off x="10765592" y="5144535"/>
            <a:ext cx="1300812" cy="45719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66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414282" y="3478084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5.</a:t>
            </a:r>
            <a:r>
              <a:rPr lang="en-US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2. </a:t>
            </a:r>
            <a:r>
              <a:rPr lang="ru-RU" sz="2400" b="1" cap="all" dirty="0">
                <a:solidFill>
                  <a:srgbClr val="FFD26E"/>
                </a:solidFill>
                <a:latin typeface="Century Gothic" panose="020B0502020202020204" pitchFamily="34" charset="0"/>
              </a:rPr>
              <a:t>Вредные советы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6" y="3985369"/>
            <a:ext cx="11395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Кто из нас не любил в детстве стрелять из рогатки, бить стекла или дергать кошек за хвост? Прошло время, мы выросли и свысока своих лет смотрим на былое как на ценный опыт, вызывающий мечтательную улыбку. Но мемуары ещё писать рано, а оторваться на полную катушку самое время! Разумеется, мы не будем мучить животных и причинять вред окружающим, но пошалим как следует! Представляем игру «Вредные Советы».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программе – стрельба из рогатки, запуск футбольного мяча в форточку злобной соседки, розжиг резиновой покрышки, роспись стен граффити, хождение по карнизам, игра в бутылочку и многое другое хорошо забытое старое!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Добро пожаловать в детство! Детская радость и неподдельная искренность прилагаются!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20 – 150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2-2.5 </a:t>
            </a:r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часа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F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grandgames.net/puzzle/source/shut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53385" y="169609"/>
            <a:ext cx="3860175" cy="2988000"/>
          </a:xfrm>
          <a:prstGeom prst="rect">
            <a:avLst/>
          </a:prstGeom>
          <a:noFill/>
        </p:spPr>
      </p:pic>
      <p:pic>
        <p:nvPicPr>
          <p:cNvPr id="17422" name="Picture 14" descr="https://user32265.clients-cdnnow.ru/originalStorage/post/b4/55/d2/6c/b455d26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93116" y="169610"/>
            <a:ext cx="3931293" cy="298800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0C0E3B-D5CA-429F-A8BC-D630A63D3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107" y="2573035"/>
            <a:ext cx="1310185" cy="1322835"/>
          </a:xfrm>
          <a:prstGeom prst="rect">
            <a:avLst/>
          </a:prstGeom>
        </p:spPr>
      </p:pic>
      <p:pic>
        <p:nvPicPr>
          <p:cNvPr id="17428" name="Picture 20" descr="http://4.bp.blogspot.com/_Mc5IyfjYASs/SLcmnWlFXWI/AAAAAAAAATo/ZJuzEkd7ANE/w1200-h630-p-k-no-nu/GetAttachment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068" y="163773"/>
            <a:ext cx="3671248" cy="299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09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410708" y="3475358"/>
            <a:ext cx="558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5.</a:t>
            </a:r>
            <a:r>
              <a:rPr lang="en-US" sz="2400" b="1" dirty="0">
                <a:solidFill>
                  <a:srgbClr val="FFD26E"/>
                </a:solidFill>
                <a:latin typeface="Century Gothic" panose="020B0502020202020204" pitchFamily="34" charset="0"/>
              </a:rPr>
              <a:t>3. </a:t>
            </a:r>
            <a:r>
              <a:rPr lang="ru-RU" sz="2400" b="1" cap="all" dirty="0">
                <a:solidFill>
                  <a:srgbClr val="FFD26E"/>
                </a:solidFill>
                <a:latin typeface="Century Gothic" panose="020B0502020202020204" pitchFamily="34" charset="0"/>
              </a:rPr>
              <a:t>Парад Воздушных Змеев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6" y="4048432"/>
            <a:ext cx="1139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Одна из самых красивых концепций, которая уже была оценена красотой наших летающих змеев. В нашей коллекции живут более СОРОКА экземпляров у некоторых длина хвоста достигает  15 метров.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А теперь посмотрите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вверх и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представьте в небе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парад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воздушных змеев, которыми управляют ваши коллеги под присмотром наших опытных инструкторов. А змеев можно поднять на высоту до 150 метров! Это потрясающее! Хотите попробовать?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20 – 150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2.5 часа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F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90" y="171112"/>
            <a:ext cx="4187424" cy="2950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1" r="12189"/>
          <a:stretch/>
        </p:blipFill>
        <p:spPr>
          <a:xfrm>
            <a:off x="4556225" y="171111"/>
            <a:ext cx="3738435" cy="2950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7"/>
          <a:stretch/>
        </p:blipFill>
        <p:spPr>
          <a:xfrm>
            <a:off x="8460827" y="171111"/>
            <a:ext cx="3535783" cy="29504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0C0E3B-D5CA-429F-A8BC-D630A63D3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107" y="2573035"/>
            <a:ext cx="1310185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9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571295"/>
            <a:ext cx="45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БИЗНЕС - ИГРЫ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7" y="4327520"/>
            <a:ext cx="91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этом разделе мы хотим Вас познакомить с интересными бизнес - играми.  </a:t>
            </a:r>
          </a:p>
          <a:p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Этот раздел мы будет развивать, вместе с нашими Бизнес тренерами.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14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1465AA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285750"/>
            <a:ext cx="11822242" cy="2809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9D8897-D876-4326-8612-8ADA46ED2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2452" y="2540847"/>
            <a:ext cx="1419367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0181" y="3508962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465AA"/>
                </a:solidFill>
                <a:latin typeface="Century Gothic" panose="020B0502020202020204" pitchFamily="34" charset="0"/>
              </a:rPr>
              <a:t>6.1</a:t>
            </a:r>
            <a:r>
              <a:rPr lang="en-US" sz="2400" b="1" dirty="0">
                <a:solidFill>
                  <a:srgbClr val="1465AA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cap="all" dirty="0">
                <a:solidFill>
                  <a:srgbClr val="1465AA"/>
                </a:solidFill>
                <a:latin typeface="Century Gothic" panose="020B0502020202020204" pitchFamily="34" charset="0"/>
              </a:rPr>
              <a:t>Бизнес - Страйк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7" y="4086044"/>
            <a:ext cx="11426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Бизнес-Страйк – это новый интерактивный формат тренинга, который может решить множество задач в игровой форме и позволит участником 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по-новому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взглянуть на взаимоотношение в команде. Формат тренинга уникален и может быть доработан под каждого заказчика, и решать поставленные цели. В любой момент можно сделать паузу и провести аналитику (параллель с реальным бизнесом). В этом формате от каждого зависит результат и каждый принесёт 100% результат, только в том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случае,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если  руководитель правильно распределит силы.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Задача. Создать товар и удержать его на рынке.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Сложность. Распределить  ресурсы своей команды так, чтобы быть эффективней конкурентов. 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до 50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2-3 часа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14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" r="8351"/>
          <a:stretch/>
        </p:blipFill>
        <p:spPr>
          <a:xfrm>
            <a:off x="4660391" y="158461"/>
            <a:ext cx="3274382" cy="2974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54" y="158462"/>
            <a:ext cx="3926167" cy="297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80" y="168969"/>
            <a:ext cx="4280292" cy="2974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9D8897-D876-4326-8612-8ADA46ED29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2452" y="2540847"/>
            <a:ext cx="1419367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4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416269"/>
            <a:ext cx="45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ВОДНЫЙ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7" y="3994033"/>
            <a:ext cx="9805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Лето, драйв, скорость и, конечно, вода!</a:t>
            </a: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Мы подготовили уникальные, красивые программы на воде. Какую бы программу вы не выбрали - будьте уверены, что рядом с вами будут работать профессионалы своего дело, где техника безопасности на воде прежде всего. </a:t>
            </a: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Не на всех водоёмах можно организовать данные программы.  Мы можем дать нашу экспертную оценку по оптимальным площадкам для проведения водных активностей.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Наши основные  водные программы:</a:t>
            </a: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Регата,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яхтинг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Гонка на «Драконах»</a:t>
            </a: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Гонка на самодельных плотах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2CA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41E0FC-7F94-4673-AEDA-8E31C48FC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747" y="2540847"/>
            <a:ext cx="1364776" cy="132283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1"/>
          <a:stretch/>
        </p:blipFill>
        <p:spPr>
          <a:xfrm>
            <a:off x="184875" y="200499"/>
            <a:ext cx="11921457" cy="2894652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xmlns="" id="{6341E0FC-7F94-4673-AEDA-8E31C48FC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747" y="2570948"/>
            <a:ext cx="1364776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0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7" y="3418611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7.1</a:t>
            </a:r>
            <a:r>
              <a:rPr lang="en-US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cap="all" dirty="0">
                <a:solidFill>
                  <a:srgbClr val="2CA2CF"/>
                </a:solidFill>
                <a:latin typeface="Century Gothic" panose="020B0502020202020204" pitchFamily="34" charset="0"/>
              </a:rPr>
              <a:t>Гонка на «Драконах»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7" y="3890787"/>
            <a:ext cx="11399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Тимбилдинг на лодках «Драконах» способствует развитию навыков слаженной работы и помогает найти общий ритм всех членов команды.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Программа состоит из 3х частей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-Часть на суше, обучение технике безопасности.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-Общее обучение техники гребли для всех участников (Обучает старший – ЗМС, многократный чемпион мира по гребле на байдарке и гребле на лодках «Драконах»). Обучение по командам, распределение ролей и баланса сил в лодке (инструктора уровня не меньше мастера спорта)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-На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воде. Посадка, обучение командам на воде, катание, отработка гребков, взаимодействия и слаженности, пробное прохождение ускорений.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Соревновательная. Разные дистанции и системы проведения заплывов – зависит от целей, количества человек,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тайминга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мероприятия, подготовленности участников.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22 – 100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2-3 часа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2CA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/>
          <a:stretch/>
        </p:blipFill>
        <p:spPr>
          <a:xfrm>
            <a:off x="8939983" y="173751"/>
            <a:ext cx="3067135" cy="2957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41E0FC-7F94-4673-AEDA-8E31C48FC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747" y="2540847"/>
            <a:ext cx="1364776" cy="132283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8" y="173556"/>
            <a:ext cx="4312328" cy="295557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551" y="173556"/>
            <a:ext cx="4184087" cy="29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11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7" y="3515308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7.</a:t>
            </a:r>
            <a:r>
              <a:rPr lang="en-US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2. </a:t>
            </a:r>
            <a:r>
              <a:rPr lang="ru-RU" sz="2400" b="1" cap="all" dirty="0">
                <a:solidFill>
                  <a:srgbClr val="2CA2CF"/>
                </a:solidFill>
                <a:latin typeface="Century Gothic" panose="020B0502020202020204" pitchFamily="34" charset="0"/>
              </a:rPr>
              <a:t>Регата, яхтинг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7" y="4055144"/>
            <a:ext cx="11106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Красота, драйв,  дух соревнований - всё это можно почувствовать в нашей новой программе. Участники делятся на команды, в команде 5 человек и, конечно, опытный и обаятельный капитан. В первой части участники будут знакомиться с управлением яхты и расширять словарный запас  морскими терминами.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Во второй части - настоящие соревнование команд под управлением новоиспечённых капитанов.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Третья часть. Подведение итогов, награждение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Количество участников от 20 до 100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часа.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2CA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9" y="143754"/>
            <a:ext cx="4464923" cy="2975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4" r="6137"/>
          <a:stretch/>
        </p:blipFill>
        <p:spPr>
          <a:xfrm>
            <a:off x="4834681" y="143754"/>
            <a:ext cx="4011670" cy="296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31" y="143754"/>
            <a:ext cx="2975890" cy="2975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41E0FC-7F94-4673-AEDA-8E31C48FC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747" y="2540847"/>
            <a:ext cx="1364776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4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407477" y="3460954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7.</a:t>
            </a:r>
            <a:r>
              <a:rPr lang="en-US" sz="2400" b="1" dirty="0">
                <a:solidFill>
                  <a:srgbClr val="2CA2CF"/>
                </a:solidFill>
                <a:latin typeface="Century Gothic" panose="020B0502020202020204" pitchFamily="34" charset="0"/>
              </a:rPr>
              <a:t>3. </a:t>
            </a:r>
            <a:r>
              <a:rPr lang="ru-RU" sz="2400" b="1" cap="all" dirty="0">
                <a:solidFill>
                  <a:srgbClr val="2CA2CF"/>
                </a:solidFill>
                <a:latin typeface="Century Gothic" panose="020B0502020202020204" pitchFamily="34" charset="0"/>
              </a:rPr>
              <a:t>Гонка на плотах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6" y="3983470"/>
            <a:ext cx="11222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Вначале игры участники делятся на команды. У каждой команды наборы «собери сам». По команде ведущего участники приступают к сборке плотов, инструктора (аниматоры) помогают командам в этом состязании. Плот нужно сделать не только прочным, но и красивым.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Перед стартом каждая команда презентует свой арт объект под аплодисменты коллег по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цеху.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По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команде ведущего плоты спускают на воду и начинается гонка (спасательные жилеты выдаются).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Гонка на плотах проходит очень эмоционально, красиво, захватывающе и уж точно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запоминается надолго!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Количество участников от 20 до 100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часа.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2CA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7" y="158993"/>
            <a:ext cx="4187425" cy="2995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29" y="155102"/>
            <a:ext cx="3897823" cy="2974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3"/>
          <a:stretch/>
        </p:blipFill>
        <p:spPr>
          <a:xfrm>
            <a:off x="8589378" y="164606"/>
            <a:ext cx="3417741" cy="29645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41E0FC-7F94-4673-AEDA-8E31C48FC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747" y="2540847"/>
            <a:ext cx="1364776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6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571295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ТВОРЧЕСКИЙ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8" y="4122134"/>
            <a:ext cx="963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этой группе мы собрали Творческие программы от классических до креативных. Данные программы направлены на раскрытие творческого потенциала участников как коллективного, так и индивидуального. Данные программы решают различные задачи через творческие составляющие. </a:t>
            </a: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Шоу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Больших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Кукол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Картонный </a:t>
            </a:r>
            <a:r>
              <a:rPr lang="ru-RU" sz="1400" dirty="0" err="1" smtClean="0">
                <a:solidFill>
                  <a:srgbClr val="576379"/>
                </a:solidFill>
                <a:latin typeface="Century Gothic" panose="020B0502020202020204" pitchFamily="34" charset="0"/>
              </a:rPr>
              <a:t>тимбилдинг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Фильм, фильм,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фильм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+ церемония награждения</a:t>
            </a: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Фестиваль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современного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искусства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Реж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, пили,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кромсай или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«Творческие блоки»</a:t>
            </a:r>
          </a:p>
          <a:p>
            <a:pPr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Коллекционная картина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18438"/>
            <a:ext cx="11822242" cy="30574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95620"/>
            <a:ext cx="561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8.1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ШОУ БОЛЬШИХ КУКОЛ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98431"/>
            <a:ext cx="11233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«Шоу Больших Кукол», или «Кукловод» – это потрясающая игра, проверяющая навыки коммуникации и сотрудничества, в которой команды будут управлять огромными марионетками.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Чтобы преуспеть в этой игре, команды становятся «сердцем» своего творения. «Кукловод» - это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командообразующая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игра, которая увлечёт каждого.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Количество участников от 20 до 1000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часа.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942" y="167709"/>
            <a:ext cx="3710335" cy="2972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67709"/>
            <a:ext cx="3956198" cy="2986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36"/>
          <a:stretch/>
        </p:blipFill>
        <p:spPr>
          <a:xfrm>
            <a:off x="8087143" y="179006"/>
            <a:ext cx="3919977" cy="29607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7" y="3732002"/>
            <a:ext cx="458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КУЛИНАРНЫЙ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7" y="4327520"/>
            <a:ext cx="9794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Наш самый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вкусный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раздел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тимбилдингов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 и мастер-классов!</a:t>
            </a:r>
          </a:p>
          <a:p>
            <a:pPr algn="just"/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За последнее 5 лет этот формат набирает обороты. Возможно, пришло время и для Вашей компании окунуться в  мир корпоративной кухни: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Кулинарный поединок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Корпоративный торт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Спиртовые настойки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473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F28E3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763F79-D086-4A4F-BDDD-0186D593CB74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28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79084"/>
            <a:ext cx="11822242" cy="30160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255A34-2150-40C7-A543-E42C6A6D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824" y="2540848"/>
            <a:ext cx="1451213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470679"/>
            <a:ext cx="561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2. </a:t>
            </a:r>
            <a:r>
              <a:rPr lang="ru-RU" sz="2400" b="1" cap="all" dirty="0">
                <a:solidFill>
                  <a:srgbClr val="8089C2"/>
                </a:solidFill>
                <a:latin typeface="Century Gothic" panose="020B0502020202020204" pitchFamily="34" charset="0"/>
              </a:rPr>
              <a:t>Картонный тимбилдинг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024310"/>
            <a:ext cx="11233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Вначале тимбилдинга, участники делятся на творческие бригады. После этого коллективу нужно заработать игровые деньги или материал для построение своего объекта.  Всё это можно будет найти на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различных испытаниях,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которые нужно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выполнить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течении часа.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После прохождения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испытаний,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участники собираются на точке сбора и получают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творческие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задания. По жребию вытаскивают,  какой АРТ-объект команда должна построить за 30 мин.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Строить можно всё что угодно. (Задания обговариваются с Заказчиком индивидуально)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После постройки, команды презентуют свои работы всем участникам, независимое «жюри» оценивает работы по критериям.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 окончании презентаций команды получают свои награды в различных номинациях.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Количество участников от 20 до 300 человек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2 часа.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680" y="136634"/>
            <a:ext cx="3527872" cy="3001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476" y="136633"/>
            <a:ext cx="4356491" cy="3001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36"/>
          <a:stretch/>
        </p:blipFill>
        <p:spPr>
          <a:xfrm>
            <a:off x="8351182" y="142802"/>
            <a:ext cx="3655938" cy="2995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7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61033" y="3466170"/>
            <a:ext cx="561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3. </a:t>
            </a:r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ФИЛЬМ, ФИЛЬМ, ФИЛЬМ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3968860"/>
            <a:ext cx="112336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Кто мечтает сняться в фильме? Кто хочет стать кинозвездой?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Всё это возможно не во сне, а наяву! Сотрудники компании делятся на несколько съёмочных групп, где каждый сможет взять на себя понравившуюся роль - сценариста, режиссёра или актёра.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Совместные съёмки фильма помогут коллегам поближе познакомиться, узнать о скрытых талантах друг друга и научиться работать в команде. Незабываемое приключение, яркие эмоции, фотографии и настоящий шедевр киноиндустрии!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Логичным  продолжением съёмок фильма станет Торжественная «Церемония награждения» в лучших традициях премии «Оскар». Красная ковровая дорожка, свет софитов, вечерние  наряды и главная интрига вечера – кто получит заветную статуэтку за «Лучший фильм», «Лучшую мужскую роль» и «Лучшую женскую роль»?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съёмочного процесса 3 часа.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Время монтажа 4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Церемония награждения, просмотра фильмов, голосование  1,5 часа.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участников: от 20 до 150 человек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851773" y="156126"/>
            <a:ext cx="4152901" cy="2968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31" y="156126"/>
            <a:ext cx="3409412" cy="298339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9" y="159600"/>
            <a:ext cx="3968022" cy="29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8" y="3505525"/>
            <a:ext cx="834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4. </a:t>
            </a:r>
            <a:r>
              <a:rPr lang="ru-RU" sz="2400" b="1" cap="all" dirty="0" smtClean="0">
                <a:solidFill>
                  <a:srgbClr val="8089C2"/>
                </a:solidFill>
                <a:latin typeface="Century Gothic" panose="020B0502020202020204" pitchFamily="34" charset="0"/>
              </a:rPr>
              <a:t>ФЕСТИВАЛЬ </a:t>
            </a:r>
            <a:r>
              <a:rPr lang="ru-RU" sz="2400" b="1" cap="all" dirty="0">
                <a:solidFill>
                  <a:srgbClr val="8089C2"/>
                </a:solidFill>
                <a:latin typeface="Century Gothic" panose="020B0502020202020204" pitchFamily="34" charset="0"/>
              </a:rPr>
              <a:t>Современного Искусства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8" y="4111288"/>
            <a:ext cx="112336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Современное искусство на то и современное, что в нем возможно всё. А уж если это Фестиваль…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Участникам, поделенным на команды-студии, будет предложено проявить свой творческий потенциал в различных направлениях искусства -  музыка, театр, телевидение, танцы классические и современные, и многое другое.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Мы предложим каждой команде создать свой собственный, неповторимый шедевр, используя разнообразный реквизит и предложенную тематику.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финале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из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работ участников будет организована полноценная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выставка, по окончании которой можно провести аукцион, театральный форум, танцевальный или теле марафон, ведь это Фестиваль, а значит возможности неограниченны.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Абсолютно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все участники получат на память призы и подарки «За личный вклад в развитие современного искусства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» и заряд хорошего настроения на долгое время.</a:t>
            </a:r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программы 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участников: от 30 – 1 000 человек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74"/>
          <a:stretch/>
        </p:blipFill>
        <p:spPr>
          <a:xfrm>
            <a:off x="7929803" y="126124"/>
            <a:ext cx="4077318" cy="305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460" y="126124"/>
            <a:ext cx="4805652" cy="30542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41" y="126124"/>
            <a:ext cx="2694692" cy="30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0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73259" y="3470379"/>
            <a:ext cx="834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5. </a:t>
            </a:r>
            <a:r>
              <a:rPr lang="ru-RU" sz="2400" b="1" cap="all" dirty="0">
                <a:solidFill>
                  <a:srgbClr val="8089C2"/>
                </a:solidFill>
                <a:latin typeface="Century Gothic" panose="020B0502020202020204" pitchFamily="34" charset="0"/>
              </a:rPr>
              <a:t>Режь, пили, кромсай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73259" y="4005670"/>
            <a:ext cx="11445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Участникам будет предложено зарабатывать «творческие блоки» на заданиях.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При помощи подручных инструментов, из прямоугольных блоков необходимо собрать, вырезать, выточить свою часть общей конструкции.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 может быть название компании, аббревиатура, логотип или любая другая конструкция, которая согласовывается заранее.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После того как работа закончена, каждая команда презентует свое изделие и рассказывает, что же это такое по их дизайнерской или архитектурной задумке.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Затем, когда все работы представлены, они собираются в единую конструкцию.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Если же каждая команда придумывала свой неповторимый шедевр, то все они ставятся рядом, образуя тем самым, единый корпоративный арт-объект.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программы: 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1 000 человек.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  <p:pic>
        <p:nvPicPr>
          <p:cNvPr id="12" name="Picture 2" descr="D:\РАБОТА\ДВА СОЛНЦА\презентации\full_nCpnJEj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5559" y="150124"/>
            <a:ext cx="4221563" cy="2988000"/>
          </a:xfrm>
          <a:prstGeom prst="rect">
            <a:avLst/>
          </a:prstGeom>
          <a:noFill/>
        </p:spPr>
      </p:pic>
      <p:pic>
        <p:nvPicPr>
          <p:cNvPr id="11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947" y="2583091"/>
            <a:ext cx="1505791" cy="1306913"/>
          </a:xfrm>
          <a:prstGeom prst="rect">
            <a:avLst/>
          </a:prstGeom>
        </p:spPr>
      </p:pic>
      <p:pic>
        <p:nvPicPr>
          <p:cNvPr id="13" name="Picture 2" descr="D:\РАБОТА\ДВА СОЛНЦА\презентации\11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176215" y="150124"/>
            <a:ext cx="3454772" cy="2988000"/>
          </a:xfrm>
          <a:prstGeom prst="rect">
            <a:avLst/>
          </a:prstGeom>
          <a:noFill/>
        </p:spPr>
      </p:pic>
      <p:pic>
        <p:nvPicPr>
          <p:cNvPr id="4098" name="Picture 2" descr="http://api.ning.com/files/03SBNrtmG2eliAamMc**unXQIe1hQqySmftKWhV6oBvMRULnqOY7tmwCq2XdN3*k617Rc7SWu2ImSo-SxC1Pqsh2X4kMde--/John_Powers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880" y="150124"/>
            <a:ext cx="3828832" cy="29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81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2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61033" y="3459159"/>
            <a:ext cx="834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8.6</a:t>
            </a:r>
            <a:r>
              <a:rPr lang="en-US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.</a:t>
            </a:r>
            <a:r>
              <a:rPr lang="ru-RU" sz="2400" b="1" dirty="0">
                <a:solidFill>
                  <a:srgbClr val="8089C2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cap="all" dirty="0">
                <a:solidFill>
                  <a:srgbClr val="8089C2"/>
                </a:solidFill>
                <a:latin typeface="Century Gothic" panose="020B0502020202020204" pitchFamily="34" charset="0"/>
              </a:rPr>
              <a:t>Коллекционная картина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50953" y="3944584"/>
            <a:ext cx="114454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На площадке играет музыка, где ведущий – Главный художник нашего творческого тимбилдинга – приглашает гостей окунуться в незабываемое путешествие. 	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финале путешествия все участники возьмут в руки кисточки и будут создавать оригинальную совместную коллекционную картину.</a:t>
            </a:r>
          </a:p>
          <a:p>
            <a:pPr lvl="0"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Сюжет картины заранее оговаривается с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заказчиком, затем рисуется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нашими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художниками в контурных линиях на белом холсте.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Это может быть история бренда, логотип компании, фестиваля или копия известного произведения искусства. Участники мероприятия делятся на команды и создают отдельные фрагменты общей картины. Заранее они не знают, что получится и поэтому интрига держится до самого воссоединения всех частей картины. За время написания картины команда становится как единый организм, ведь от  каждого участника и скоординированной работы зависит конечный успех.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начале игры участники будут разделены на маленькие Мастерские. Им предстоит пройти ряд заданий, на которых они смогут заработать наборы для творчества. 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программы: 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1 000 человек.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6497132-0867-49B8-A631-7BA70D5D7B12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80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26125"/>
            <a:ext cx="3829506" cy="302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47" y="118693"/>
            <a:ext cx="4686373" cy="302092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665" y="126125"/>
            <a:ext cx="2981455" cy="3024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59899-B949-4687-A1D4-646D9956C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76" y="2545220"/>
            <a:ext cx="1505791" cy="13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9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C5E3F8-7E8F-4F7A-92E9-278C6289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68A3A5-AB2D-4704-8A42-52668692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3" y="882976"/>
            <a:ext cx="10416413" cy="534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D4C95C-4F6E-4D83-951A-61FDD76DE118}"/>
              </a:ext>
            </a:extLst>
          </p:cNvPr>
          <p:cNvSpPr txBox="1"/>
          <p:nvPr/>
        </p:nvSpPr>
        <p:spPr>
          <a:xfrm rot="21120497">
            <a:off x="2668197" y="3169456"/>
            <a:ext cx="7561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D26E"/>
                </a:solidFill>
                <a:latin typeface="Century Gothic" panose="020B0502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2760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7386" y="3409545"/>
            <a:ext cx="57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28E33"/>
                </a:solidFill>
                <a:latin typeface="Century Gothic" panose="020B0502020202020204" pitchFamily="34" charset="0"/>
              </a:rPr>
              <a:t>1.1. КУЛИНАРНЫЙ ПОЕДИНОК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47385" y="3883242"/>
            <a:ext cx="11426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Соревнования, когда каждая команда под руководством су-шефа по жребию вытаскивает регион или страну, в стиле которого нужно приготовить блюда.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Дальше есть два пути:</a:t>
            </a:r>
          </a:p>
          <a:p>
            <a:pPr lvl="0"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Вариант 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А</a:t>
            </a:r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: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 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 каждой команды продукты уже сформированы и нужно готовить блюдо.</a:t>
            </a:r>
          </a:p>
          <a:p>
            <a:pPr lvl="0"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Вариант </a:t>
            </a:r>
            <a:r>
              <a:rPr lang="ru-RU" sz="1200" b="1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Б</a:t>
            </a:r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: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Необходимо пройти ряд заданий и «заработать» продукты, после чего последует командная сплоченная работа по приготовлению блюда.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После приготовления каждая команда презентует свои уникальные блюда. После презентации и дегустации проводиться церемония награждения участников. А затем устраивается фуршет из приготовленных блюд.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Блюда и ингредиенты обговариваются с заказчиком индивидуально. 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от  1.5 -3 часов в зависимости от формата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20 до 300 человек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763F79-D086-4A4F-BDDD-0186D593CB74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28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279" y="112330"/>
            <a:ext cx="5880841" cy="30459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255A34-2150-40C7-A543-E42C6A6D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824" y="2540848"/>
            <a:ext cx="1451213" cy="132283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74" b="12995"/>
          <a:stretch/>
        </p:blipFill>
        <p:spPr>
          <a:xfrm>
            <a:off x="179871" y="124846"/>
            <a:ext cx="5837481" cy="30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7387" y="3445641"/>
            <a:ext cx="413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28E33"/>
                </a:solidFill>
                <a:latin typeface="Century Gothic" panose="020B0502020202020204" pitchFamily="34" charset="0"/>
              </a:rPr>
              <a:t>1.2. КУЛИНАРНЫЙ ТОРТ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1867" y="4003559"/>
            <a:ext cx="11356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Участники разделены на команды -  «кондитерские», где у каждой команды будет своё задание, которое можно так же разыграть по жребию.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Каждая команда приготовит свой уникальный десерт и сделает заготовку к корпоративному торту.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финале команды объединяют свои заготовки и собирают единый корпоративный торт 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Каждую команду сопровождает профессиональный кондитер, который помогает в приготовлении десертов. 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Финал: награждение участников, торжественный вынос торта и, конечно же, сладкая часть.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 1-1.5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100 человек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BCFB48-BDF7-42E0-AF79-16648D59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8" y="192544"/>
            <a:ext cx="2990691" cy="291230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763F79-D086-4A4F-BDDD-0186D593CB74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28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72" y="190878"/>
            <a:ext cx="3785616" cy="29002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255A34-2150-40C7-A543-E42C6A6DF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824" y="2540848"/>
            <a:ext cx="1451213" cy="13228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C409B6-E9C9-42C6-9801-99E0E95C6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575" y="190878"/>
            <a:ext cx="4572000" cy="29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47387" y="3457671"/>
            <a:ext cx="552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F28E33"/>
                </a:solidFill>
                <a:latin typeface="Century Gothic" panose="020B0502020202020204" pitchFamily="34" charset="0"/>
              </a:rPr>
              <a:t>1.3. Спиртовые настойки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71451" y="4003559"/>
            <a:ext cx="11426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Мастер-класс по спиртовым настойкам.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Мир алкоголя очень разнообразен, по вкусу, виду, градусов и традиций употребления!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Под руководством Мастера, участники смогут приготовить себе уникальные настойки: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Хреновушка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Сельдереевка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,  настойка на имбире и лимоне, Бурбон, настоянный на спелой вишне и многие другие. Наш Мастер откроет секреты приготовления этих настоек!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Каждый участник сможет забрать домой бутылочку 250-300мм.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Употреблять настойку можно будет только через 10 дней, так что получается сам мастер- класс безалкогольный.</a:t>
            </a:r>
          </a:p>
          <a:p>
            <a:pPr algn="just"/>
            <a:endParaRPr lang="ru-RU" sz="1200" b="1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Проходимость за час с одним Мастером  50 человек в среднем.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BCFB48-BDF7-42E0-AF79-16648D59D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8" y="223067"/>
            <a:ext cx="4292529" cy="285989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763F79-D086-4A4F-BDDD-0186D593CB74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F28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64" y="223067"/>
            <a:ext cx="4312986" cy="28598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255A34-2150-40C7-A543-E42C6A6DF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824" y="2540848"/>
            <a:ext cx="1451213" cy="1322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89" y="223067"/>
            <a:ext cx="2859897" cy="2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1979188" y="3571295"/>
            <a:ext cx="458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1979188" y="4247501"/>
            <a:ext cx="8601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Различные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корпоративные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квесты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, где участники разгадывают загадки и </a:t>
            </a:r>
            <a:r>
              <a:rPr lang="ru-RU" sz="14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головоломки, проходят разные испытания и выполняют задания. 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Искать подсказки возможно только командными усилиями:</a:t>
            </a:r>
          </a:p>
          <a:p>
            <a:pPr algn="just"/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  </a:t>
            </a:r>
            <a:r>
              <a:rPr lang="en-US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QR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-код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 «ЗАЖИГАЙ» (можно организовать в ночное время)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Фото-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76379"/>
                </a:solidFill>
                <a:latin typeface="Century Gothic" panose="020B0502020202020204" pitchFamily="34" charset="0"/>
              </a:rPr>
              <a:t>Городской </a:t>
            </a:r>
            <a:r>
              <a:rPr lang="ru-RU" sz="14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endParaRPr lang="ru-RU" sz="1400" dirty="0">
              <a:solidFill>
                <a:srgbClr val="5763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06F29A-B900-486F-9032-E2885FCCCB88}"/>
              </a:ext>
            </a:extLst>
          </p:cNvPr>
          <p:cNvSpPr txBox="1"/>
          <p:nvPr/>
        </p:nvSpPr>
        <p:spPr>
          <a:xfrm>
            <a:off x="385487" y="3376361"/>
            <a:ext cx="1451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1D1C9D-CA0E-4D36-A200-1652BEE4F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80" y="133350"/>
            <a:ext cx="11822242" cy="29953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73AD8-D37B-4828-90FA-6F619CEC5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093" y="2575543"/>
            <a:ext cx="1228300" cy="13228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3DB79F-90C5-4AA3-8521-0B014E403491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1BD2B9-E8B3-4A27-8213-58673E32C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6D8-3BF2-42D2-91C9-2ABEF5ABD68B}"/>
              </a:ext>
            </a:extLst>
          </p:cNvPr>
          <p:cNvSpPr/>
          <p:nvPr/>
        </p:nvSpPr>
        <p:spPr>
          <a:xfrm>
            <a:off x="184880" y="3295650"/>
            <a:ext cx="1182224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76DD4-F303-409A-9A18-D96056918994}"/>
              </a:ext>
            </a:extLst>
          </p:cNvPr>
          <p:cNvSpPr txBox="1"/>
          <p:nvPr/>
        </p:nvSpPr>
        <p:spPr>
          <a:xfrm>
            <a:off x="385487" y="3468044"/>
            <a:ext cx="45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2.1</a:t>
            </a:r>
            <a:r>
              <a:rPr lang="en-US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КВЕСТ </a:t>
            </a:r>
            <a:r>
              <a:rPr lang="en-US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QR-</a:t>
            </a:r>
            <a:r>
              <a:rPr lang="ru-RU" sz="2400" b="1" dirty="0">
                <a:solidFill>
                  <a:srgbClr val="B07866"/>
                </a:solidFill>
                <a:latin typeface="Century Gothic" panose="020B0502020202020204" pitchFamily="34" charset="0"/>
              </a:rPr>
              <a:t>КОД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731D9-4256-413B-8943-404D0F1AD516}"/>
              </a:ext>
            </a:extLst>
          </p:cNvPr>
          <p:cNvSpPr txBox="1"/>
          <p:nvPr/>
        </p:nvSpPr>
        <p:spPr>
          <a:xfrm>
            <a:off x="385487" y="3969614"/>
            <a:ext cx="10195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с планшетами – цифровой формат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командообразующего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 мероприятия для тех, кто хочет развлечений с использованием передовых технологий.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начале игры участники делятся на группировки. В каждой группировке будет главный ПРОГРАММИСТ, который получит специальное оборудование для прохождения </a:t>
            </a:r>
            <a:r>
              <a:rPr lang="ru-RU" sz="1200" dirty="0" err="1">
                <a:solidFill>
                  <a:srgbClr val="576379"/>
                </a:solidFill>
                <a:latin typeface="Century Gothic" panose="020B0502020202020204" pitchFamily="34" charset="0"/>
              </a:rPr>
              <a:t>квеста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Участникам необходимо пройти несколько заданий, чтобы заработать </a:t>
            </a:r>
            <a:r>
              <a:rPr lang="en-US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QR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-коды, расшифровав которые с помощью планшетов, они получат подсказки, для финального задания. А также, им предстоит раздобыть части главного QR-кода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игры </a:t>
            </a:r>
            <a:r>
              <a:rPr lang="ru-RU" sz="1200" dirty="0" smtClean="0">
                <a:solidFill>
                  <a:srgbClr val="576379"/>
                </a:solidFill>
                <a:latin typeface="Century Gothic" panose="020B0502020202020204" pitchFamily="34" charset="0"/>
              </a:rPr>
              <a:t>и, собрав их вместе, выполнить </a:t>
            </a:r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финальное задание.</a:t>
            </a:r>
          </a:p>
          <a:p>
            <a:pPr algn="just"/>
            <a:r>
              <a:rPr lang="ru-RU" sz="1200" dirty="0">
                <a:solidFill>
                  <a:srgbClr val="576379"/>
                </a:solidFill>
                <a:latin typeface="Century Gothic" panose="020B0502020202020204" pitchFamily="34" charset="0"/>
              </a:rPr>
              <a:t>В этой игре каждый участник сможет раскрыться на все 100%, а это значит, что участники смогут лучше узнать друг друга.</a:t>
            </a:r>
          </a:p>
          <a:p>
            <a:pPr algn="just"/>
            <a:endParaRPr lang="ru-RU" sz="1200" dirty="0">
              <a:solidFill>
                <a:srgbClr val="57637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Длительность  2.5 часа</a:t>
            </a:r>
          </a:p>
          <a:p>
            <a:pPr algn="just"/>
            <a:r>
              <a:rPr lang="ru-RU" sz="1200" b="1" dirty="0">
                <a:solidFill>
                  <a:srgbClr val="576379"/>
                </a:solidFill>
                <a:latin typeface="Century Gothic" panose="020B0502020202020204" pitchFamily="34" charset="0"/>
              </a:rPr>
              <a:t>Кол-во участников от 15 – 1 000 человек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3DB79F-90C5-4AA3-8521-0B014E403491}"/>
              </a:ext>
            </a:extLst>
          </p:cNvPr>
          <p:cNvSpPr/>
          <p:nvPr/>
        </p:nvSpPr>
        <p:spPr>
          <a:xfrm>
            <a:off x="184878" y="6584346"/>
            <a:ext cx="11822242" cy="73155"/>
          </a:xfrm>
          <a:prstGeom prst="rect">
            <a:avLst/>
          </a:prstGeom>
          <a:solidFill>
            <a:srgbClr val="B0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9" y="133350"/>
            <a:ext cx="4701020" cy="299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72" y="133819"/>
            <a:ext cx="4492337" cy="2994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71" y="132704"/>
            <a:ext cx="2307751" cy="2994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373AD8-D37B-4828-90FA-6F619CEC5A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093" y="2575543"/>
            <a:ext cx="1228300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02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4105</Words>
  <Application>Microsoft Office PowerPoint</Application>
  <PresentationFormat>Произвольный</PresentationFormat>
  <Paragraphs>377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</dc:creator>
  <cp:lastModifiedBy>Kolkunovo1</cp:lastModifiedBy>
  <cp:revision>113</cp:revision>
  <dcterms:created xsi:type="dcterms:W3CDTF">2019-01-30T12:09:16Z</dcterms:created>
  <dcterms:modified xsi:type="dcterms:W3CDTF">2019-06-24T15:31:49Z</dcterms:modified>
</cp:coreProperties>
</file>