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Roboto" panose="020B0604020202020204" charset="0"/>
      <p:regular r:id="rId18"/>
      <p:bold r:id="rId19"/>
      <p:italic r:id="rId20"/>
      <p:boldItalic r:id="rId21"/>
    </p:embeddedFont>
    <p:embeddedFont>
      <p:font typeface="Wingdings 2" panose="05020102010507070707" pitchFamily="18" charset="2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43" autoAdjust="0"/>
  </p:normalViewPr>
  <p:slideViewPr>
    <p:cSldViewPr snapToGrid="0">
      <p:cViewPr varScale="1">
        <p:scale>
          <a:sx n="123" d="100"/>
          <a:sy n="123" d="100"/>
        </p:scale>
        <p:origin x="-576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8709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0d226256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0d226256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0d226256c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0d226256c_8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0d226256c_8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0d226256c_8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0d226256c_7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0d226256c_7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0d226256c_7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0d226256c_7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0d226256c_7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0d226256c_7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0d226256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0d226256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0d226256c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0d226256c_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0d226256c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0d226256c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0d226256c_8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0d226256c_8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0d226256c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0d226256c_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4/4/2019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kolkunovo.ru" TargetMode="External"/><Relationship Id="rId7" Type="http://schemas.openxmlformats.org/officeDocument/2006/relationships/hyperlink" Target="https://vk.com/kolkunovo" TargetMode="External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11" Type="http://schemas.openxmlformats.org/officeDocument/2006/relationships/image" Target="../media/image2.jpeg"/><Relationship Id="rId5" Type="http://schemas.openxmlformats.org/officeDocument/2006/relationships/hyperlink" Target="https://www.facebook.com/bazakolkunovo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8.jpeg"/><Relationship Id="rId9" Type="http://schemas.openxmlformats.org/officeDocument/2006/relationships/hyperlink" Target="https://www.instagram.com/kolkunov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265500" y="1312333"/>
            <a:ext cx="4045200" cy="14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Колкуново </a:t>
            </a:r>
            <a:r>
              <a:rPr lang="ru" dirty="0"/>
              <a:t>парк отель</a:t>
            </a:r>
            <a:endParaRPr dirty="0"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Тверская область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Кимрский район, д.Плешково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2"/>
          </p:nvPr>
        </p:nvSpPr>
        <p:spPr>
          <a:xfrm>
            <a:off x="4939500" y="651933"/>
            <a:ext cx="3837000" cy="37673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chemeClr val="tx1"/>
                </a:solidFill>
              </a:rPr>
              <a:t>Коттеджи </a:t>
            </a:r>
            <a:r>
              <a:rPr lang="ru" sz="2000" dirty="0">
                <a:solidFill>
                  <a:schemeClr val="tx1"/>
                </a:solidFill>
              </a:rPr>
              <a:t>на берегу Волги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tx1"/>
                </a:solidFill>
              </a:rPr>
              <a:t>Ресторан и шатер на берегу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chemeClr val="tx1"/>
                </a:solidFill>
              </a:rPr>
              <a:t>Лошади и пони</a:t>
            </a:r>
            <a:endParaRPr sz="2000" dirty="0" smtClean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chemeClr val="tx1"/>
                </a:solidFill>
              </a:rPr>
              <a:t>Квадроциклы, </a:t>
            </a:r>
            <a:r>
              <a:rPr lang="ru" sz="2000" dirty="0">
                <a:solidFill>
                  <a:schemeClr val="tx1"/>
                </a:solidFill>
              </a:rPr>
              <a:t>снегоходы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tx1"/>
                </a:solidFill>
              </a:rPr>
              <a:t>Лодки, </a:t>
            </a:r>
            <a:r>
              <a:rPr lang="ru" sz="2000" dirty="0" smtClean="0">
                <a:solidFill>
                  <a:schemeClr val="tx1"/>
                </a:solidFill>
              </a:rPr>
              <a:t>катера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chemeClr val="tx1"/>
                </a:solidFill>
              </a:rPr>
              <a:t>Бани с выходом на реку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dirty="0"/>
              <a:t>Бани</a:t>
            </a:r>
            <a:endParaRPr dirty="0"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5203" y="533400"/>
            <a:ext cx="1490130" cy="880533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advTm="1521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avatars.mds.yandex.net/get-pdb/931389/40f9606f-7f08-4e44-a3b0-f8909f6c44b8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0495" y="3818466"/>
            <a:ext cx="1701799" cy="1134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Google Shape;159;p2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937931" y="736601"/>
            <a:ext cx="2345269" cy="15663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266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Развлечения и спорт</a:t>
            </a:r>
            <a:endParaRPr sz="3200" dirty="0"/>
          </a:p>
        </p:txBody>
      </p:sp>
      <p:sp>
        <p:nvSpPr>
          <p:cNvPr id="158" name="Google Shape;158;p22"/>
          <p:cNvSpPr txBox="1"/>
          <p:nvPr/>
        </p:nvSpPr>
        <p:spPr>
          <a:xfrm>
            <a:off x="5438442" y="778933"/>
            <a:ext cx="3249600" cy="356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Прокат лодок и катеров</a:t>
            </a:r>
            <a:endParaRPr sz="1200"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Квадроциклы и снегоходы</a:t>
            </a:r>
            <a:endParaRPr sz="1200"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Велосипеды и веломобили</a:t>
            </a:r>
            <a:endParaRPr sz="1200"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Теннисный </a:t>
            </a:r>
            <a:r>
              <a:rPr lang="ru" sz="1200" b="1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корт и площадка для волейбола</a:t>
            </a:r>
            <a:endParaRPr sz="1200"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Бани с выходом на реку (зимой с прорубью)</a:t>
            </a:r>
            <a:endParaRPr sz="1200"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Детская комната и Живой уголок (леопард, олени, фазаны, павлины</a:t>
            </a:r>
            <a:r>
              <a:rPr lang="ru" sz="1200" b="1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)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 b="1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Прокат лошадей и пони</a:t>
            </a:r>
            <a:endParaRPr sz="1200"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200" b="1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Бильярд и караоке</a:t>
            </a:r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57199" y="730956"/>
            <a:ext cx="2328334" cy="15522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9" name="Google Shape;159;p2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74133" y="3810000"/>
            <a:ext cx="1676400" cy="1151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3" name="Google Shape;7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61867" y="4563533"/>
            <a:ext cx="880533" cy="45296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4" name="Google Shape;159;p2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988734" y="2448983"/>
            <a:ext cx="2328334" cy="11641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5" name="Google Shape;159;p22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482601" y="2448983"/>
            <a:ext cx="2336800" cy="11641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7" name="Picture 4" descr="https://avatars.mds.yandex.net/get-pdb/931389/40f9606f-7f08-4e44-a3b0-f8909f6c44b8/s1200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3718306" y="3814232"/>
            <a:ext cx="1512710" cy="1134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514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26600" cy="5672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Контакты</a:t>
            </a:r>
            <a:endParaRPr sz="3200" dirty="0"/>
          </a:p>
        </p:txBody>
      </p:sp>
      <p:sp>
        <p:nvSpPr>
          <p:cNvPr id="165" name="Google Shape;165;p23"/>
          <p:cNvSpPr txBox="1"/>
          <p:nvPr/>
        </p:nvSpPr>
        <p:spPr>
          <a:xfrm>
            <a:off x="5385450" y="1192038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Адрес: Тверская обл., Кимрский район, д.Плешково </a:t>
            </a:r>
            <a:endParaRPr sz="1200"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 b="1" u="sng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  <a:hlinkClick r:id="rId3"/>
              </a:rPr>
              <a:t>www.kolkunovo.ru</a:t>
            </a:r>
            <a:endParaRPr sz="1200"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+7 495 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180-22-15</a:t>
            </a:r>
            <a:endParaRPr sz="1200"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+7 916 736-94-49</a:t>
            </a:r>
            <a:endParaRPr sz="1200"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kolkunovo1@yandex.ru</a:t>
            </a:r>
            <a:endParaRPr sz="1200"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b="1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474" y="1301588"/>
            <a:ext cx="4682076" cy="22758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67" name="Google Shape;167;p23"/>
          <p:cNvSpPr txBox="1"/>
          <p:nvPr/>
        </p:nvSpPr>
        <p:spPr>
          <a:xfrm>
            <a:off x="252450" y="4733275"/>
            <a:ext cx="86778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latin typeface="+mn-lt"/>
              </a:rPr>
              <a:t>Мы стремимся стать лучше для наших гостей и оценка уже выросла. Спасибо!</a:t>
            </a:r>
            <a:endParaRPr sz="1200" b="1" dirty="0">
              <a:latin typeface="+mn-lt"/>
            </a:endParaRPr>
          </a:p>
        </p:txBody>
      </p:sp>
      <p:pic>
        <p:nvPicPr>
          <p:cNvPr id="168" name="Google Shape;168;p2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4133" y="3774326"/>
            <a:ext cx="383800" cy="3743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69" name="Google Shape;169;p2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7941" y="3795608"/>
            <a:ext cx="349500" cy="3495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70" name="Google Shape;170;p2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62400" y="3804073"/>
            <a:ext cx="349500" cy="3495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" name="Google Shape;7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61867" y="4563533"/>
            <a:ext cx="880533" cy="45296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1" name="Google Shape;166;p23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617621" y="3772072"/>
            <a:ext cx="986128" cy="8159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advTm="1542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266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Большая территория. Лес. Река</a:t>
            </a:r>
            <a:endParaRPr sz="3200" dirty="0"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467" y="626533"/>
            <a:ext cx="6740749" cy="4262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4933" y="4572000"/>
            <a:ext cx="880533" cy="45296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advTm="1535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0" y="110066"/>
            <a:ext cx="8802806" cy="5654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Терем, мини </a:t>
            </a:r>
            <a:r>
              <a:rPr lang="ru" sz="3200" dirty="0" smtClean="0"/>
              <a:t>гостиница</a:t>
            </a:r>
            <a:br>
              <a:rPr lang="ru" sz="3200" dirty="0" smtClean="0"/>
            </a:br>
            <a:r>
              <a:rPr lang="ru" sz="1400" dirty="0" smtClean="0"/>
              <a:t>расположена </a:t>
            </a:r>
            <a:r>
              <a:rPr lang="ru" sz="1400" dirty="0"/>
              <a:t>на берегу </a:t>
            </a:r>
            <a:r>
              <a:rPr lang="ru" sz="1400" dirty="0" smtClean="0"/>
              <a:t>залива </a:t>
            </a:r>
            <a:br>
              <a:rPr lang="ru" sz="1400" dirty="0" smtClean="0"/>
            </a:br>
            <a:r>
              <a:rPr lang="ru-RU" sz="1400" dirty="0" smtClean="0"/>
              <a:t>номера  для 2чел, семейные номера для 4чел</a:t>
            </a:r>
            <a:endParaRPr sz="1400" dirty="0"/>
          </a:p>
        </p:txBody>
      </p:sp>
      <p:sp>
        <p:nvSpPr>
          <p:cNvPr id="82" name="Google Shape;82;p15"/>
          <p:cNvSpPr txBox="1"/>
          <p:nvPr/>
        </p:nvSpPr>
        <p:spPr>
          <a:xfrm>
            <a:off x="4572000" y="787400"/>
            <a:ext cx="1666500" cy="31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Номер стандарт</a:t>
            </a:r>
            <a:endParaRPr sz="1200" dirty="0">
              <a:latin typeface="+mn-lt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4825" y="1136112"/>
            <a:ext cx="3990421" cy="13790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63225" y="2692400"/>
            <a:ext cx="3119100" cy="29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Номер люкс </a:t>
            </a:r>
            <a:endParaRPr sz="1200" dirty="0">
              <a:latin typeface="+mn-lt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25" y="3044600"/>
            <a:ext cx="4188769" cy="156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060876"/>
            <a:ext cx="4188773" cy="143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25" y="1043300"/>
            <a:ext cx="4084833" cy="152470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63225" y="719666"/>
            <a:ext cx="1306800" cy="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Общий вид</a:t>
            </a:r>
            <a:endParaRPr sz="1200" dirty="0">
              <a:latin typeface="+mn-lt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4572000" y="2726266"/>
            <a:ext cx="3119100" cy="26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Номер люкс </a:t>
            </a:r>
            <a:endParaRPr sz="1200" dirty="0">
              <a:latin typeface="+mn-lt"/>
            </a:endParaRPr>
          </a:p>
        </p:txBody>
      </p:sp>
      <p:pic>
        <p:nvPicPr>
          <p:cNvPr id="11" name="Google Shape;7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4933" y="4572000"/>
            <a:ext cx="880533" cy="45296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advTm="1544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266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Коттеджи 2 места</a:t>
            </a: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/>
              <a:t>небольшие уютные коттеджи с гостиной и спальней</a:t>
            </a:r>
            <a:endParaRPr sz="1400" dirty="0"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25" y="1180250"/>
            <a:ext cx="2217625" cy="16924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96" name="Google Shape;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9426" y="1232913"/>
            <a:ext cx="2401842" cy="16925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98" name="Google Shape;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7202" y="3163000"/>
            <a:ext cx="2424666" cy="16242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99" name="Google Shape;9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063" y="3163000"/>
            <a:ext cx="2309949" cy="16242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0" name="Google Shape;10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95962" y="1154200"/>
            <a:ext cx="2377375" cy="1744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01" name="Google Shape;101;p16"/>
          <p:cNvSpPr txBox="1"/>
          <p:nvPr/>
        </p:nvSpPr>
        <p:spPr>
          <a:xfrm>
            <a:off x="337275" y="689425"/>
            <a:ext cx="74097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Общий вид и вид из окна коттеджа Домик Рыбака</a:t>
            </a:r>
            <a:endParaRPr sz="1200" dirty="0">
              <a:latin typeface="+mn-lt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0822" y="3154859"/>
            <a:ext cx="2455111" cy="16242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" name="Google Shape;7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61867" y="4572000"/>
            <a:ext cx="880533" cy="45296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advTm="156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0" y="169332"/>
            <a:ext cx="8809630" cy="5062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Коттеджи 4 места</a:t>
            </a: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/>
              <a:t>с собственной придомовой территорией, </a:t>
            </a:r>
            <a:r>
              <a:rPr lang="ru" sz="1400" dirty="0" smtClean="0"/>
              <a:t>мангалом</a:t>
            </a:r>
            <a:br>
              <a:rPr lang="ru" sz="1400" dirty="0" smtClean="0"/>
            </a:br>
            <a:r>
              <a:rPr lang="ru" sz="1400" dirty="0" smtClean="0"/>
              <a:t>В </a:t>
            </a:r>
            <a:r>
              <a:rPr lang="ru" sz="1400" dirty="0"/>
              <a:t>каждом коттедже 2 спальни, кухня</a:t>
            </a:r>
            <a:endParaRPr sz="1400" dirty="0"/>
          </a:p>
        </p:txBody>
      </p:sp>
      <p:sp>
        <p:nvSpPr>
          <p:cNvPr id="107" name="Google Shape;107;p17"/>
          <p:cNvSpPr txBox="1"/>
          <p:nvPr/>
        </p:nvSpPr>
        <p:spPr>
          <a:xfrm>
            <a:off x="4637825" y="787399"/>
            <a:ext cx="1666500" cy="28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1ый этаж</a:t>
            </a:r>
            <a:endParaRPr sz="1200" dirty="0">
              <a:latin typeface="+mn-lt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63225" y="711200"/>
            <a:ext cx="1306800" cy="27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Общий вид</a:t>
            </a:r>
            <a:endParaRPr sz="1200" dirty="0">
              <a:latin typeface="+mn-lt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4572000" y="2700866"/>
            <a:ext cx="3119100" cy="28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2ой этаж </a:t>
            </a:r>
            <a:endParaRPr sz="1200" dirty="0">
              <a:latin typeface="+mn-lt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00" y="1068850"/>
            <a:ext cx="1917355" cy="14380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1" name="Google Shape;11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4950" y="1068876"/>
            <a:ext cx="1917347" cy="1437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2" name="Google Shape;11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7825" y="1075500"/>
            <a:ext cx="4188773" cy="14380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3" name="Google Shape;11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7825" y="3048575"/>
            <a:ext cx="4122942" cy="15803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4" name="Google Shape;11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00" y="2985325"/>
            <a:ext cx="1917347" cy="15803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5" name="Google Shape;11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4950" y="2985325"/>
            <a:ext cx="1917347" cy="15803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3" name="Google Shape;7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44933" y="4580466"/>
            <a:ext cx="880533" cy="45296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advTm="1561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-1" y="101600"/>
            <a:ext cx="8864221" cy="5534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Коттеджи  6 мест</a:t>
            </a: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/>
              <a:t>1 этажные коттеджи. Расположены на </a:t>
            </a:r>
            <a:r>
              <a:rPr lang="ru" sz="1400" dirty="0" smtClean="0"/>
              <a:t>берегу</a:t>
            </a:r>
            <a:br>
              <a:rPr lang="ru" sz="1400" dirty="0" smtClean="0"/>
            </a:br>
            <a:r>
              <a:rPr lang="ru" sz="1400" dirty="0" smtClean="0"/>
              <a:t>В </a:t>
            </a:r>
            <a:r>
              <a:rPr lang="ru" sz="1400" dirty="0"/>
              <a:t>каждом коттедже гостиная, 3 спальни и  кухня</a:t>
            </a:r>
            <a:endParaRPr sz="1400" dirty="0"/>
          </a:p>
        </p:txBody>
      </p:sp>
      <p:sp>
        <p:nvSpPr>
          <p:cNvPr id="121" name="Google Shape;121;p18"/>
          <p:cNvSpPr txBox="1"/>
          <p:nvPr/>
        </p:nvSpPr>
        <p:spPr>
          <a:xfrm>
            <a:off x="4572000" y="795866"/>
            <a:ext cx="1666500" cy="23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Гостиная</a:t>
            </a:r>
            <a:endParaRPr sz="1200" dirty="0">
              <a:latin typeface="+mn-lt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465666" y="728134"/>
            <a:ext cx="1286933" cy="25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Общий вид</a:t>
            </a:r>
            <a:endParaRPr sz="1200" dirty="0">
              <a:latin typeface="+mn-lt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4519300" y="2760133"/>
            <a:ext cx="3119100" cy="321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Спальная комната </a:t>
            </a:r>
            <a:endParaRPr sz="1200" dirty="0">
              <a:latin typeface="+mn-lt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41" y="2943717"/>
            <a:ext cx="2393728" cy="17953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208" y="1043300"/>
            <a:ext cx="2393728" cy="17953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26" name="Google Shape;12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4475" y="1094375"/>
            <a:ext cx="4032822" cy="13790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27" name="Google Shape;12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4475" y="3139138"/>
            <a:ext cx="4032835" cy="1582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" name="Google Shape;7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61867" y="4563533"/>
            <a:ext cx="880533" cy="45296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advTm="1580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0" y="101600"/>
            <a:ext cx="88266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Коттеджи 10 мест</a:t>
            </a: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/>
              <a:t>С 5ю спальнями и большой гостиной</a:t>
            </a:r>
            <a:endParaRPr sz="1400" dirty="0"/>
          </a:p>
        </p:txBody>
      </p:sp>
      <p:sp>
        <p:nvSpPr>
          <p:cNvPr id="133" name="Google Shape;133;p19"/>
          <p:cNvSpPr txBox="1"/>
          <p:nvPr/>
        </p:nvSpPr>
        <p:spPr>
          <a:xfrm>
            <a:off x="4026275" y="796388"/>
            <a:ext cx="1666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Гостиная</a:t>
            </a:r>
            <a:endParaRPr sz="1200" dirty="0">
              <a:latin typeface="+mn-lt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84300" y="750475"/>
            <a:ext cx="13068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Общий вид</a:t>
            </a:r>
            <a:endParaRPr sz="1200" dirty="0">
              <a:latin typeface="+mn-lt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4026275" y="2762850"/>
            <a:ext cx="31191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+mn-lt"/>
              </a:rPr>
              <a:t>Спальная комната </a:t>
            </a:r>
            <a:endParaRPr sz="1200" dirty="0">
              <a:latin typeface="+mn-lt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6275" y="3182725"/>
            <a:ext cx="4717250" cy="15075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37" name="Google Shape;1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150" y="1087675"/>
            <a:ext cx="3688997" cy="3549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38" name="Google Shape;13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6275" y="1209988"/>
            <a:ext cx="4717250" cy="13531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" name="Google Shape;7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3400" y="4588933"/>
            <a:ext cx="880533" cy="45296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advTm="1550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266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Ресторан и банкетные площадки</a:t>
            </a:r>
            <a:endParaRPr sz="3200" dirty="0"/>
          </a:p>
        </p:txBody>
      </p:sp>
      <p:sp>
        <p:nvSpPr>
          <p:cNvPr id="144" name="Google Shape;144;p20"/>
          <p:cNvSpPr txBox="1"/>
          <p:nvPr/>
        </p:nvSpPr>
        <p:spPr>
          <a:xfrm>
            <a:off x="5385450" y="1100668"/>
            <a:ext cx="3000000" cy="2853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Банкетный </a:t>
            </a:r>
            <a:r>
              <a:rPr lang="ru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зал с видом на залив</a:t>
            </a:r>
            <a:endParaRPr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Шатер на берегу реки (на 100чел)</a:t>
            </a:r>
            <a:endParaRPr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Русская и европейская </a:t>
            </a:r>
            <a:r>
              <a:rPr lang="ru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кухня</a:t>
            </a:r>
          </a:p>
          <a:p>
            <a:pPr>
              <a:lnSpc>
                <a:spcPct val="115000"/>
              </a:lnSpc>
              <a:spcBef>
                <a:spcPts val="1600"/>
              </a:spcBef>
            </a:pPr>
            <a:r>
              <a:rPr lang="ru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Доставка в коттедж </a:t>
            </a:r>
          </a:p>
          <a:p>
            <a:pPr>
              <a:lnSpc>
                <a:spcPct val="115000"/>
              </a:lnSpc>
              <a:spcBef>
                <a:spcPts val="1600"/>
              </a:spcBef>
            </a:pPr>
            <a:r>
              <a:rPr lang="ru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Шеф повар ресторана А.Рай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pic>
        <p:nvPicPr>
          <p:cNvPr id="6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1867" y="4563533"/>
            <a:ext cx="880533" cy="45296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Google Shape;145;p2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3" y="995202"/>
            <a:ext cx="4644886" cy="3483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2" name="Google Shape;145;p2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146799" y="3386667"/>
            <a:ext cx="837883" cy="643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advTm="1536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266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Достопримечательности</a:t>
            </a:r>
            <a:endParaRPr sz="3200" dirty="0"/>
          </a:p>
        </p:txBody>
      </p:sp>
      <p:sp>
        <p:nvSpPr>
          <p:cNvPr id="151" name="Google Shape;151;p21"/>
          <p:cNvSpPr txBox="1"/>
          <p:nvPr/>
        </p:nvSpPr>
        <p:spPr>
          <a:xfrm>
            <a:off x="5322675" y="694267"/>
            <a:ext cx="3000000" cy="382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1200" b="1" dirty="0" smtClean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Источник </a:t>
            </a:r>
            <a:r>
              <a:rPr lang="ru" sz="1000" b="1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Святого </a:t>
            </a:r>
            <a:r>
              <a:rPr lang="ru" sz="1000" b="1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Аверкия</a:t>
            </a:r>
            <a:endParaRPr sz="1000" b="1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Источник известен с 16-го </a:t>
            </a:r>
            <a:r>
              <a:rPr lang="ru" sz="1000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века </a:t>
            </a: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000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По </a:t>
            </a:r>
            <a:r>
              <a:rPr lang="ru" sz="1000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преданию здесь жил целитель Аверкий и вода источника обладаем целебными </a:t>
            </a:r>
            <a:r>
              <a:rPr lang="ru" sz="1000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свойствами</a:t>
            </a:r>
            <a:r>
              <a:rPr lang="ru-RU" sz="1000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. Источник ос</a:t>
            </a:r>
            <a:r>
              <a:rPr lang="ru" sz="1000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вящен </a:t>
            </a:r>
            <a:r>
              <a:rPr lang="ru" sz="1000" dirty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архиепископом Тверским и </a:t>
            </a:r>
            <a:r>
              <a:rPr lang="ru" sz="1000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Кашинским. Экскурсии к источнику в любое время!</a:t>
            </a:r>
          </a:p>
          <a:p>
            <a:pPr lvl="0">
              <a:lnSpc>
                <a:spcPct val="115000"/>
              </a:lnSpc>
            </a:pPr>
            <a:endParaRPr lang="ru-RU" sz="1000" b="1" dirty="0" smtClean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</a:pPr>
            <a:r>
              <a:rPr lang="ru-RU" sz="1000" b="1" dirty="0" smtClean="0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rPr>
              <a:t>Кимры – город модерна и столица сапожного царства</a:t>
            </a:r>
          </a:p>
          <a:p>
            <a:pPr>
              <a:lnSpc>
                <a:spcPct val="115000"/>
              </a:lnSpc>
              <a:spcBef>
                <a:spcPts val="1600"/>
              </a:spcBef>
            </a:pPr>
            <a:r>
              <a:rPr lang="ru-RU" sz="1000" dirty="0" smtClean="0">
                <a:latin typeface="+mn-lt"/>
              </a:rPr>
              <a:t>Кимряки в 1846 году, за 15 лет до официальной отмены крепостного права, смогли выкупиться всем селом у своей помещицы Ю. П. Самойловой. Это послужило толчком для развития сапожного промысла в Кимрах. Купцы богатели и застраивали село в модном тогда стиле модерн.  Деревянный и каменный модерн того времени еще сохранился. Спешите увидеть!</a:t>
            </a:r>
          </a:p>
          <a:p>
            <a:pPr lvl="0">
              <a:lnSpc>
                <a:spcPct val="115000"/>
              </a:lnSpc>
              <a:spcBef>
                <a:spcPts val="1600"/>
              </a:spcBef>
            </a:pPr>
            <a:endParaRPr sz="1200" dirty="0">
              <a:solidFill>
                <a:schemeClr val="tx1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pic>
        <p:nvPicPr>
          <p:cNvPr id="152" name="Google Shape;1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667" y="1229725"/>
            <a:ext cx="2091267" cy="2724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6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1867" y="4563533"/>
            <a:ext cx="880533" cy="452967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Google Shape;152;p2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692399" y="2743200"/>
            <a:ext cx="2353734" cy="1718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8" name="Google Shape;152;p2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667000" y="936312"/>
            <a:ext cx="2353734" cy="1590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advTm="15632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214</TotalTime>
  <Words>273</Words>
  <Application>Microsoft Office PowerPoint</Application>
  <PresentationFormat>Экран (16:9)</PresentationFormat>
  <Paragraphs>69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Roboto</vt:lpstr>
      <vt:lpstr>Wingdings 2</vt:lpstr>
      <vt:lpstr>Поток</vt:lpstr>
      <vt:lpstr>Колкуново парк отель</vt:lpstr>
      <vt:lpstr>Большая территория. Лес. Река</vt:lpstr>
      <vt:lpstr>Терем, мини гостиница расположена на берегу залива  номера  для 2чел, семейные номера для 4чел</vt:lpstr>
      <vt:lpstr>Коттеджи 2 места небольшие уютные коттеджи с гостиной и спальней</vt:lpstr>
      <vt:lpstr>Коттеджи 4 места с собственной придомовой территорией, мангалом В каждом коттедже 2 спальни, кухня</vt:lpstr>
      <vt:lpstr>Коттеджи  6 мест 1 этажные коттеджи. Расположены на берегу В каждом коттедже гостиная, 3 спальни и  кухня</vt:lpstr>
      <vt:lpstr>Коттеджи 10 мест С 5ю спальнями и большой гостиной</vt:lpstr>
      <vt:lpstr>Ресторан и банкетные площадки</vt:lpstr>
      <vt:lpstr>Достопримечательности</vt:lpstr>
      <vt:lpstr>Развлечения и спорт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Парк отель Колкуново Парк отель Колкуново Колкуново парк отель</dc:title>
  <cp:lastModifiedBy>Kolkunovo1</cp:lastModifiedBy>
  <cp:revision>25</cp:revision>
  <dcterms:modified xsi:type="dcterms:W3CDTF">2019-04-04T09:36:11Z</dcterms:modified>
</cp:coreProperties>
</file>